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492" r:id="rId1"/>
  </p:sldMasterIdLst>
  <p:notesMasterIdLst>
    <p:notesMasterId r:id="rId24"/>
  </p:notesMasterIdLst>
  <p:handoutMasterIdLst>
    <p:handoutMasterId r:id="rId25"/>
  </p:handoutMasterIdLst>
  <p:sldIdLst>
    <p:sldId id="256" r:id="rId2"/>
    <p:sldId id="924" r:id="rId3"/>
    <p:sldId id="258" r:id="rId4"/>
    <p:sldId id="278" r:id="rId5"/>
    <p:sldId id="264" r:id="rId6"/>
    <p:sldId id="261" r:id="rId7"/>
    <p:sldId id="262" r:id="rId8"/>
    <p:sldId id="263" r:id="rId9"/>
    <p:sldId id="267" r:id="rId10"/>
    <p:sldId id="265" r:id="rId11"/>
    <p:sldId id="268" r:id="rId12"/>
    <p:sldId id="266" r:id="rId13"/>
    <p:sldId id="269" r:id="rId14"/>
    <p:sldId id="270" r:id="rId15"/>
    <p:sldId id="271" r:id="rId16"/>
    <p:sldId id="272" r:id="rId17"/>
    <p:sldId id="273" r:id="rId18"/>
    <p:sldId id="923" r:id="rId19"/>
    <p:sldId id="274" r:id="rId20"/>
    <p:sldId id="275" r:id="rId21"/>
    <p:sldId id="925" r:id="rId22"/>
    <p:sldId id="277" r:id="rId23"/>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6"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24">
          <p15:clr>
            <a:srgbClr val="A4A3A4"/>
          </p15:clr>
        </p15:guide>
        <p15:guide id="4"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BF5"/>
    <a:srgbClr val="DAE7F6"/>
    <a:srgbClr val="2DA2BF"/>
    <a:srgbClr val="67202F"/>
    <a:srgbClr val="0000FF"/>
    <a:srgbClr val="F9D1D3"/>
    <a:srgbClr val="FFDE8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4" autoAdjust="0"/>
    <p:restoredTop sz="94322" autoAdjust="0"/>
  </p:normalViewPr>
  <p:slideViewPr>
    <p:cSldViewPr>
      <p:cViewPr varScale="1">
        <p:scale>
          <a:sx n="68" d="100"/>
          <a:sy n="68" d="100"/>
        </p:scale>
        <p:origin x="468" y="54"/>
      </p:cViewPr>
      <p:guideLst>
        <p:guide orient="horz" pos="1296"/>
        <p:guide pos="3840"/>
      </p:guideLst>
    </p:cSldViewPr>
  </p:slideViewPr>
  <p:notesTextViewPr>
    <p:cViewPr>
      <p:scale>
        <a:sx n="3" d="2"/>
        <a:sy n="3" d="2"/>
      </p:scale>
      <p:origin x="0" y="0"/>
    </p:cViewPr>
  </p:notesTextViewPr>
  <p:sorterViewPr>
    <p:cViewPr>
      <p:scale>
        <a:sx n="70" d="100"/>
        <a:sy n="70" d="100"/>
      </p:scale>
      <p:origin x="0" y="-5355"/>
    </p:cViewPr>
  </p:sorterViewPr>
  <p:notesViewPr>
    <p:cSldViewPr>
      <p:cViewPr varScale="1">
        <p:scale>
          <a:sx n="94" d="100"/>
          <a:sy n="94" d="100"/>
        </p:scale>
        <p:origin x="-726" y="-102"/>
      </p:cViewPr>
      <p:guideLst>
        <p:guide orient="horz" pos="2880"/>
        <p:guide pos="2160"/>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cs typeface="Calibri" panose="020F0502020204030204" pitchFamily="34" charset="0"/>
            </a:endParaRPr>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endParaRPr lang="en-US" dirty="0">
              <a:cs typeface="Calibri" panose="020F0502020204030204" pitchFamily="34" charset="0"/>
            </a:endParaRPr>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cs typeface="Calibri" panose="020F0502020204030204" pitchFamily="34" charset="0"/>
            </a:endParaRPr>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6EFC9FE0-5D06-4E5C-99F1-EB03F9C5E7AD}" type="slidenum">
              <a:rPr lang="en-US" smtClean="0">
                <a:cs typeface="Calibri" panose="020F0502020204030204" pitchFamily="34" charset="0"/>
              </a:rPr>
              <a:t>‹#›</a:t>
            </a:fld>
            <a:endParaRPr lang="en-US" dirty="0">
              <a:cs typeface="Calibri" panose="020F0502020204030204" pitchFamily="34" charset="0"/>
            </a:endParaRPr>
          </a:p>
        </p:txBody>
      </p:sp>
    </p:spTree>
    <p:extLst>
      <p:ext uri="{BB962C8B-B14F-4D97-AF65-F5344CB8AC3E}">
        <p14:creationId xmlns:p14="http://schemas.microsoft.com/office/powerpoint/2010/main" val="365110468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wrap="square" lIns="96661" tIns="48331" rIns="96661" bIns="48331" numCol="1" anchor="t" anchorCtr="0" compatLnSpc="1">
            <a:prstTxWarp prst="textNoShape">
              <a:avLst/>
            </a:prstTxWarp>
          </a:bodyPr>
          <a:lstStyle>
            <a:lvl1pPr eaLnBrk="1" hangingPunct="1">
              <a:defRPr sz="1300">
                <a:cs typeface="Calibri" panose="020F0502020204030204" pitchFamily="34" charset="0"/>
              </a:defRPr>
            </a:lvl1pPr>
          </a:lstStyle>
          <a:p>
            <a:pPr>
              <a:defRPr/>
            </a:pPr>
            <a:endParaRPr lang="en-US" altLang="en-US" dirty="0"/>
          </a:p>
        </p:txBody>
      </p:sp>
      <p:sp>
        <p:nvSpPr>
          <p:cNvPr id="3" name="Date Placeholder 2"/>
          <p:cNvSpPr>
            <a:spLocks noGrp="1"/>
          </p:cNvSpPr>
          <p:nvPr>
            <p:ph type="dt"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cs typeface="Calibri" panose="020F0502020204030204" pitchFamily="34" charset="0"/>
              </a:defRPr>
            </a:lvl1pPr>
          </a:lstStyle>
          <a:p>
            <a:pPr>
              <a:defRPr/>
            </a:pPr>
            <a:endParaRPr lang="en-US" alt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wrap="square" lIns="96661" tIns="48331" rIns="96661" bIns="48331" numCol="1" anchor="b" anchorCtr="0" compatLnSpc="1">
            <a:prstTxWarp prst="textNoShape">
              <a:avLst/>
            </a:prstTxWarp>
          </a:bodyPr>
          <a:lstStyle>
            <a:lvl1pPr eaLnBrk="1" hangingPunct="1">
              <a:defRPr sz="1300">
                <a:cs typeface="Calibri" panose="020F0502020204030204" pitchFamily="34" charset="0"/>
              </a:defRPr>
            </a:lvl1pPr>
          </a:lstStyle>
          <a:p>
            <a:pPr>
              <a:defRPr/>
            </a:pPr>
            <a:endParaRPr lang="en-US" alt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cs typeface="Calibri" panose="020F0502020204030204" pitchFamily="34" charset="0"/>
              </a:defRPr>
            </a:lvl1pPr>
          </a:lstStyle>
          <a:p>
            <a:pPr>
              <a:defRPr/>
            </a:pPr>
            <a:fld id="{C5CEE3AE-188C-4664-BDD2-03CAB46821EF}" type="slidenum">
              <a:rPr lang="en-US" altLang="en-US" smtClean="0"/>
              <a:pPr>
                <a:defRPr/>
              </a:pPr>
              <a:t>‹#›</a:t>
            </a:fld>
            <a:endParaRPr lang="en-US" altLang="en-US" dirty="0"/>
          </a:p>
        </p:txBody>
      </p:sp>
    </p:spTree>
    <p:extLst>
      <p:ext uri="{BB962C8B-B14F-4D97-AF65-F5344CB8AC3E}">
        <p14:creationId xmlns:p14="http://schemas.microsoft.com/office/powerpoint/2010/main" val="615931631"/>
      </p:ext>
    </p:extLst>
  </p:cSld>
  <p:clrMap bg1="lt1" tx1="dk1" bg2="lt2" tx2="dk2" accent1="accent1" accent2="accent2" accent3="accent3" accent4="accent4" accent5="accent5" accent6="accent6" hlink="hlink" folHlink="folHlink"/>
  <p:hf hdr="0" ftr="0"/>
  <p:notesStyle>
    <a:lvl1pPr marL="171450" indent="-171450" algn="l" rtl="0" eaLnBrk="0" fontAlgn="base" hangingPunct="0">
      <a:spcBef>
        <a:spcPct val="30000"/>
      </a:spcBef>
      <a:spcAft>
        <a:spcPct val="0"/>
      </a:spcAft>
      <a:buClr>
        <a:srgbClr val="C00000"/>
      </a:buClr>
      <a:buFont typeface="Calibri" panose="020F0502020204030204" pitchFamily="34" charset="0"/>
      <a:buChar char="●"/>
      <a:defRPr sz="1200" kern="1200">
        <a:solidFill>
          <a:schemeClr val="tx1"/>
        </a:solidFill>
        <a:latin typeface="+mn-lt"/>
        <a:ea typeface="+mn-ea"/>
        <a:cs typeface="+mn-cs"/>
      </a:defRPr>
    </a:lvl1pPr>
    <a:lvl2pPr marL="395288" indent="-171450" algn="l" rtl="0" eaLnBrk="0" fontAlgn="base" hangingPunct="0">
      <a:spcBef>
        <a:spcPct val="30000"/>
      </a:spcBef>
      <a:spcAft>
        <a:spcPct val="0"/>
      </a:spcAft>
      <a:buClr>
        <a:srgbClr val="008000"/>
      </a:buClr>
      <a:buSzPct val="70000"/>
      <a:buFont typeface="Wingdings" panose="05000000000000000000" pitchFamily="2" charset="2"/>
      <a:buChar char="n"/>
      <a:defRPr sz="1200" kern="1200">
        <a:solidFill>
          <a:schemeClr val="tx1"/>
        </a:solidFill>
        <a:latin typeface="+mn-lt"/>
        <a:ea typeface="+mn-ea"/>
        <a:cs typeface="+mn-cs"/>
      </a:defRPr>
    </a:lvl2pPr>
    <a:lvl3pPr marL="628650" indent="-171450" algn="l" rtl="0" eaLnBrk="0" fontAlgn="base" hangingPunct="0">
      <a:spcBef>
        <a:spcPct val="30000"/>
      </a:spcBef>
      <a:spcAft>
        <a:spcPct val="0"/>
      </a:spcAft>
      <a:buClr>
        <a:schemeClr val="tx2"/>
      </a:buClr>
      <a:buSzPct val="70000"/>
      <a:buFont typeface="Wingdings" panose="05000000000000000000" pitchFamily="2" charset="2"/>
      <a:buChar char="®"/>
      <a:defRPr sz="1200" kern="1200">
        <a:solidFill>
          <a:schemeClr val="tx1"/>
        </a:solidFill>
        <a:latin typeface="+mn-lt"/>
        <a:ea typeface="+mn-ea"/>
        <a:cs typeface="+mn-cs"/>
      </a:defRPr>
    </a:lvl3pPr>
    <a:lvl4pPr marL="854075" indent="-173038" algn="l" rtl="0" eaLnBrk="0" fontAlgn="base" hangingPunct="0">
      <a:spcBef>
        <a:spcPct val="300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2"/>
          <p:cNvSpPr>
            <a:spLocks noGrp="1"/>
          </p:cNvSpPr>
          <p:nvPr>
            <p:ph type="dt" sz="quarter" idx="1"/>
          </p:nvPr>
        </p:nvSpPr>
        <p:spPr/>
        <p:txBody>
          <a:bodyPr/>
          <a:lstStyle/>
          <a:p>
            <a:pPr>
              <a:defRPr/>
            </a:pPr>
            <a:fld id="{79491C1C-4EB7-41D4-A094-858A64DCAADD}" type="datetime1">
              <a:rPr lang="en-US" smtClean="0"/>
              <a:pPr>
                <a:defRPr/>
              </a:pPr>
              <a:t>11/27/2020</a:t>
            </a:fld>
            <a:endParaRPr lang="en-US" dirty="0"/>
          </a:p>
        </p:txBody>
      </p:sp>
      <p:sp>
        <p:nvSpPr>
          <p:cNvPr id="510980" name="Rectangle 2"/>
          <p:cNvSpPr>
            <a:spLocks noGrp="1" noRot="1" noChangeAspect="1" noChangeArrowheads="1" noTextEdit="1"/>
          </p:cNvSpPr>
          <p:nvPr>
            <p:ph type="sldImg"/>
          </p:nvPr>
        </p:nvSpPr>
        <p:spPr bwMode="auto">
          <a:xfrm>
            <a:off x="381000" y="684213"/>
            <a:ext cx="6097588" cy="343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0981" name="Rectangle 3"/>
          <p:cNvSpPr>
            <a:spLocks noGrp="1" noChangeArrowheads="1"/>
          </p:cNvSpPr>
          <p:nvPr>
            <p:ph type="body" idx="1"/>
          </p:nvPr>
        </p:nvSpPr>
        <p:spPr bwMode="auto">
          <a:xfrm>
            <a:off x="914191" y="4344336"/>
            <a:ext cx="5029618" cy="411355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
        <p:nvSpPr>
          <p:cNvPr id="510982" name="Slide Number Placeholder 3"/>
          <p:cNvSpPr txBox="1">
            <a:spLocks noGrp="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2B69CBD-524C-4040-B657-9AE2892EC374}" type="slidenum">
              <a:rPr lang="en-US" altLang="en-US">
                <a:latin typeface="Verdana" panose="020B0604030504040204" pitchFamily="34" charset="0"/>
              </a:rPr>
              <a:pPr algn="r" eaLnBrk="1" hangingPunct="1">
                <a:spcBef>
                  <a:spcPct val="0"/>
                </a:spcBef>
              </a:pPr>
              <a:t>9</a:t>
            </a:fld>
            <a:endParaRPr lang="en-US" altLang="en-US" dirty="0">
              <a:latin typeface="Verdana" panose="020B0604030504040204" pitchFamily="34" charset="0"/>
            </a:endParaRPr>
          </a:p>
        </p:txBody>
      </p:sp>
    </p:spTree>
    <p:extLst>
      <p:ext uri="{BB962C8B-B14F-4D97-AF65-F5344CB8AC3E}">
        <p14:creationId xmlns:p14="http://schemas.microsoft.com/office/powerpoint/2010/main" val="1530071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endParaRPr lang="en-US" altLang="en-US" dirty="0"/>
          </a:p>
        </p:txBody>
      </p:sp>
      <p:sp>
        <p:nvSpPr>
          <p:cNvPr id="5" name="Slide Number Placeholder 4"/>
          <p:cNvSpPr>
            <a:spLocks noGrp="1"/>
          </p:cNvSpPr>
          <p:nvPr>
            <p:ph type="sldNum" sz="quarter" idx="5"/>
          </p:nvPr>
        </p:nvSpPr>
        <p:spPr/>
        <p:txBody>
          <a:bodyPr/>
          <a:lstStyle/>
          <a:p>
            <a:pPr>
              <a:defRPr/>
            </a:pPr>
            <a:fld id="{C5CEE3AE-188C-4664-BDD2-03CAB46821EF}" type="slidenum">
              <a:rPr lang="en-US" altLang="en-US" smtClean="0"/>
              <a:pPr>
                <a:defRPr/>
              </a:pPr>
              <a:t>18</a:t>
            </a:fld>
            <a:endParaRPr lang="en-US" altLang="en-US" dirty="0"/>
          </a:p>
        </p:txBody>
      </p:sp>
    </p:spTree>
    <p:extLst>
      <p:ext uri="{BB962C8B-B14F-4D97-AF65-F5344CB8AC3E}">
        <p14:creationId xmlns:p14="http://schemas.microsoft.com/office/powerpoint/2010/main" val="4004675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32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5"/>
          <p:cNvSpPr>
            <a:spLocks noGrp="1"/>
          </p:cNvSpPr>
          <p:nvPr>
            <p:ph type="title"/>
          </p:nvPr>
        </p:nvSpPr>
        <p:spPr>
          <a:xfrm>
            <a:off x="914456" y="1875512"/>
            <a:ext cx="6970533" cy="1219200"/>
          </a:xfrm>
        </p:spPr>
        <p:txBody>
          <a:bodyPr>
            <a:noAutofit/>
          </a:bodyPr>
          <a:lstStyle>
            <a:lvl1pPr algn="ctr">
              <a:defRPr sz="4400"/>
            </a:lvl1pPr>
          </a:lstStyle>
          <a:p>
            <a:r>
              <a:rPr lang="en-US"/>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Date Placeholder 3">
            <a:extLst>
              <a:ext uri="{FF2B5EF4-FFF2-40B4-BE49-F238E27FC236}">
                <a16:creationId xmlns:a16="http://schemas.microsoft.com/office/drawing/2014/main" id="{00FBC534-17C0-4222-AADE-7C7F790884C2}"/>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11-25-2020 v1.1</a:t>
            </a:r>
            <a:endParaRPr lang="en-US" dirty="0"/>
          </a:p>
        </p:txBody>
      </p:sp>
      <p:sp>
        <p:nvSpPr>
          <p:cNvPr id="12" name="Footer Placeholder 4">
            <a:extLst>
              <a:ext uri="{FF2B5EF4-FFF2-40B4-BE49-F238E27FC236}">
                <a16:creationId xmlns:a16="http://schemas.microsoft.com/office/drawing/2014/main" id="{86D7AF6E-738D-4097-8AA1-592F35F877B8}"/>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Bogart Annuity Calculator</a:t>
            </a:r>
            <a:endParaRPr lang="en-US" dirty="0"/>
          </a:p>
        </p:txBody>
      </p:sp>
      <p:sp>
        <p:nvSpPr>
          <p:cNvPr id="13" name="Slide Number Placeholder 5">
            <a:extLst>
              <a:ext uri="{FF2B5EF4-FFF2-40B4-BE49-F238E27FC236}">
                <a16:creationId xmlns:a16="http://schemas.microsoft.com/office/drawing/2014/main" id="{C6B0EE7E-6ABF-45F2-862B-59DFDDA071FB}"/>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118034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11-25-2020 v1.1</a:t>
            </a:r>
            <a:endParaRPr lang="en-US" dirty="0"/>
          </a:p>
        </p:txBody>
      </p:sp>
      <p:sp>
        <p:nvSpPr>
          <p:cNvPr id="3" name="Footer Placeholder 2"/>
          <p:cNvSpPr>
            <a:spLocks noGrp="1"/>
          </p:cNvSpPr>
          <p:nvPr>
            <p:ph type="ftr" sz="quarter" idx="11"/>
          </p:nvPr>
        </p:nvSpPr>
        <p:spPr/>
        <p:txBody>
          <a:bodyPr/>
          <a:lstStyle/>
          <a:p>
            <a:pPr>
              <a:defRPr/>
            </a:pPr>
            <a:r>
              <a:rPr lang="en-US"/>
              <a:t>NJ Adv Bogart Annuity Calculator</a:t>
            </a:r>
            <a:endParaRPr lang="en-US" dirty="0"/>
          </a:p>
        </p:txBody>
      </p:sp>
      <p:sp>
        <p:nvSpPr>
          <p:cNvPr id="4" name="Slide Number Placeholder 3"/>
          <p:cNvSpPr>
            <a:spLocks noGrp="1"/>
          </p:cNvSpPr>
          <p:nvPr>
            <p:ph type="sldNum" sz="quarter" idx="12"/>
          </p:nvPr>
        </p:nvSpPr>
        <p:spPr>
          <a:xfrm>
            <a:off x="1298941" y="6265305"/>
            <a:ext cx="518079" cy="365125"/>
          </a:xfrm>
        </p:spPr>
        <p:txBody>
          <a:bodyPr/>
          <a:lstStyle/>
          <a:p>
            <a:pPr>
              <a:defRPr/>
            </a:pPr>
            <a:fld id="{0C71C609-0F0D-4841-9F2F-030B3379F104}"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502144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lt View">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11-25-2020 v1.1</a:t>
            </a:r>
            <a:endParaRPr lang="en-US" dirty="0"/>
          </a:p>
        </p:txBody>
      </p:sp>
      <p:sp>
        <p:nvSpPr>
          <p:cNvPr id="4" name="Footer Placeholder 3"/>
          <p:cNvSpPr>
            <a:spLocks noGrp="1"/>
          </p:cNvSpPr>
          <p:nvPr>
            <p:ph type="ftr" sz="quarter" idx="11"/>
          </p:nvPr>
        </p:nvSpPr>
        <p:spPr/>
        <p:txBody>
          <a:bodyPr/>
          <a:lstStyle/>
          <a:p>
            <a:pPr>
              <a:defRPr/>
            </a:pPr>
            <a:r>
              <a:rPr lang="en-US"/>
              <a:t>NJ Adv Bogart Annuity Calculator</a:t>
            </a:r>
            <a:endParaRPr lang="en-US" dirty="0"/>
          </a:p>
        </p:txBody>
      </p:sp>
      <p:sp>
        <p:nvSpPr>
          <p:cNvPr id="5" name="Slide Number Placeholder 4"/>
          <p:cNvSpPr>
            <a:spLocks noGrp="1"/>
          </p:cNvSpPr>
          <p:nvPr>
            <p:ph type="sldNum" sz="quarter" idx="12"/>
          </p:nvPr>
        </p:nvSpPr>
        <p:spPr/>
        <p:txBody>
          <a:bodyPr/>
          <a:lstStyle/>
          <a:p>
            <a:pPr>
              <a:defRPr/>
            </a:pPr>
            <a:fld id="{9C9E3000-1FE7-4597-BE23-A1AC10F0DE04}"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Rectangle 6">
            <a:extLst>
              <a:ext uri="{FF2B5EF4-FFF2-40B4-BE49-F238E27FC236}">
                <a16:creationId xmlns:a16="http://schemas.microsoft.com/office/drawing/2014/main" id="{C9E40DD9-AFE8-4D60-AA3F-68A9C8E6EEDF}"/>
              </a:ext>
            </a:extLst>
          </p:cNvPr>
          <p:cNvSpPr/>
          <p:nvPr userDrawn="1"/>
        </p:nvSpPr>
        <p:spPr>
          <a:xfrm rot="16200000">
            <a:off x="8144253" y="2810256"/>
            <a:ext cx="6876288" cy="1219200"/>
          </a:xfrm>
          <a:prstGeom prst="rect">
            <a:avLst/>
          </a:prstGeom>
          <a:blipFill>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9" name="What">
            <a:extLst>
              <a:ext uri="{FF2B5EF4-FFF2-40B4-BE49-F238E27FC236}">
                <a16:creationId xmlns:a16="http://schemas.microsoft.com/office/drawing/2014/main" id="{965642A7-79E6-4FEF-83E0-48F7B51B43FD}"/>
              </a:ext>
            </a:extLst>
          </p:cNvPr>
          <p:cNvSpPr>
            <a:spLocks noGrp="1"/>
          </p:cNvSpPr>
          <p:nvPr>
            <p:ph type="body" sz="quarter" idx="13" hasCustomPrompt="1"/>
          </p:nvPr>
        </p:nvSpPr>
        <p:spPr>
          <a:xfrm>
            <a:off x="1066803" y="1295400"/>
            <a:ext cx="9734550" cy="584775"/>
          </a:xfrm>
          <a:ln>
            <a:solidFill>
              <a:schemeClr val="tx2"/>
            </a:solidFill>
          </a:ln>
        </p:spPr>
        <p:txBody>
          <a:bodyPr wrap="none">
            <a:normAutofit/>
          </a:bodyPr>
          <a:lstStyle>
            <a:lvl1pPr marL="0" indent="0">
              <a:buNone/>
              <a:defRPr/>
            </a:lvl1pPr>
          </a:lstStyle>
          <a:p>
            <a:pPr lvl="0"/>
            <a:r>
              <a:rPr lang="en-US" dirty="0"/>
              <a:t>What to show instead of slide (e.g. filename, </a:t>
            </a:r>
            <a:r>
              <a:rPr lang="en-US" dirty="0" err="1"/>
              <a:t>url</a:t>
            </a:r>
            <a:r>
              <a:rPr lang="en-US" dirty="0"/>
              <a:t>)</a:t>
            </a:r>
          </a:p>
        </p:txBody>
      </p:sp>
      <p:sp>
        <p:nvSpPr>
          <p:cNvPr id="6" name="TextBox 5">
            <a:extLst>
              <a:ext uri="{FF2B5EF4-FFF2-40B4-BE49-F238E27FC236}">
                <a16:creationId xmlns:a16="http://schemas.microsoft.com/office/drawing/2014/main" id="{B5C8B972-1573-4CEB-9525-B59B80DB252E}"/>
              </a:ext>
            </a:extLst>
          </p:cNvPr>
          <p:cNvSpPr txBox="1"/>
          <p:nvPr userDrawn="1"/>
        </p:nvSpPr>
        <p:spPr>
          <a:xfrm>
            <a:off x="1066803" y="2061606"/>
            <a:ext cx="9734549" cy="461665"/>
          </a:xfrm>
          <a:prstGeom prst="rect">
            <a:avLst/>
          </a:prstGeom>
          <a:noFill/>
        </p:spPr>
        <p:txBody>
          <a:bodyPr wrap="square" rtlCol="0">
            <a:spAutoFit/>
          </a:bodyPr>
          <a:lstStyle/>
          <a:p>
            <a:r>
              <a:rPr lang="en-US" sz="1200" dirty="0"/>
              <a:t>The student will see the above (pdf, image, webpage, etc.) instead of what is on this slide.  Your narration will still play while they’re seeing the above.  You can add anything you want (text box, pictures, etc.) to this slide to help you with your narration.</a:t>
            </a:r>
          </a:p>
        </p:txBody>
      </p:sp>
      <p:sp>
        <p:nvSpPr>
          <p:cNvPr id="8" name="TextBox 7">
            <a:extLst>
              <a:ext uri="{FF2B5EF4-FFF2-40B4-BE49-F238E27FC236}">
                <a16:creationId xmlns:a16="http://schemas.microsoft.com/office/drawing/2014/main" id="{C16FF369-8137-4C88-9F0C-2C6004828C74}"/>
              </a:ext>
            </a:extLst>
          </p:cNvPr>
          <p:cNvSpPr txBox="1"/>
          <p:nvPr userDrawn="1"/>
        </p:nvSpPr>
        <p:spPr>
          <a:xfrm>
            <a:off x="11201400" y="342900"/>
            <a:ext cx="842090" cy="6134100"/>
          </a:xfrm>
          <a:prstGeom prst="rect">
            <a:avLst/>
          </a:prstGeom>
          <a:noFill/>
        </p:spPr>
        <p:txBody>
          <a:bodyPr vert="wordArtVert" wrap="square" rtlCol="0">
            <a:spAutoFit/>
          </a:bodyPr>
          <a:lstStyle/>
          <a:p>
            <a:r>
              <a:rPr lang="en-US" sz="3600" b="1" dirty="0">
                <a:solidFill>
                  <a:srgbClr val="FFFF00"/>
                </a:solidFill>
              </a:rPr>
              <a:t>Alt View</a:t>
            </a:r>
          </a:p>
        </p:txBody>
      </p:sp>
    </p:spTree>
    <p:extLst>
      <p:ext uri="{BB962C8B-B14F-4D97-AF65-F5344CB8AC3E}">
        <p14:creationId xmlns:p14="http://schemas.microsoft.com/office/powerpoint/2010/main" val="1815492107"/>
      </p:ext>
    </p:extLst>
  </p:cSld>
  <p:clrMapOvr>
    <a:masterClrMapping/>
  </p:clrMapOvr>
  <p:extLst>
    <p:ext uri="{DCECCB84-F9BA-43D5-87BE-67443E8EF086}">
      <p15:sldGuideLst xmlns:p15="http://schemas.microsoft.com/office/powerpoint/2012/main">
        <p15:guide id="7" pos="800">
          <p15:clr>
            <a:srgbClr val="FBAE40"/>
          </p15:clr>
        </p15:guide>
        <p15:guide id="8" pos="6944">
          <p15:clr>
            <a:srgbClr val="FBAE40"/>
          </p15:clr>
        </p15:guide>
        <p15:guide id="9" orient="horz" pos="828">
          <p15:clr>
            <a:srgbClr val="FBAE40"/>
          </p15:clr>
        </p15:guide>
        <p15:guide id="10" pos="1067">
          <p15:clr>
            <a:srgbClr val="FBAE40"/>
          </p15:clr>
        </p15:guide>
        <p15:guide id="11" pos="9259">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lt Vide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11-25-2020 v1.1</a:t>
            </a:r>
            <a:endParaRPr lang="en-US" dirty="0"/>
          </a:p>
        </p:txBody>
      </p:sp>
      <p:sp>
        <p:nvSpPr>
          <p:cNvPr id="4" name="Footer Placeholder 3"/>
          <p:cNvSpPr>
            <a:spLocks noGrp="1"/>
          </p:cNvSpPr>
          <p:nvPr>
            <p:ph type="ftr" sz="quarter" idx="11"/>
          </p:nvPr>
        </p:nvSpPr>
        <p:spPr/>
        <p:txBody>
          <a:bodyPr/>
          <a:lstStyle/>
          <a:p>
            <a:pPr>
              <a:defRPr/>
            </a:pPr>
            <a:r>
              <a:rPr lang="en-US"/>
              <a:t>NJ Adv Bogart Annuity Calculator</a:t>
            </a:r>
            <a:endParaRPr lang="en-US" dirty="0"/>
          </a:p>
        </p:txBody>
      </p:sp>
      <p:sp>
        <p:nvSpPr>
          <p:cNvPr id="5" name="Slide Number Placeholder 4"/>
          <p:cNvSpPr>
            <a:spLocks noGrp="1"/>
          </p:cNvSpPr>
          <p:nvPr>
            <p:ph type="sldNum" sz="quarter" idx="12"/>
          </p:nvPr>
        </p:nvSpPr>
        <p:spPr/>
        <p:txBody>
          <a:bodyPr/>
          <a:lstStyle/>
          <a:p>
            <a:pPr>
              <a:defRPr/>
            </a:pPr>
            <a:fld id="{9C9E3000-1FE7-4597-BE23-A1AC10F0DE04}"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Rectangle 6">
            <a:extLst>
              <a:ext uri="{FF2B5EF4-FFF2-40B4-BE49-F238E27FC236}">
                <a16:creationId xmlns:a16="http://schemas.microsoft.com/office/drawing/2014/main" id="{C9E40DD9-AFE8-4D60-AA3F-68A9C8E6EEDF}"/>
              </a:ext>
            </a:extLst>
          </p:cNvPr>
          <p:cNvSpPr/>
          <p:nvPr userDrawn="1"/>
        </p:nvSpPr>
        <p:spPr>
          <a:xfrm rot="16200000">
            <a:off x="8144253" y="2810256"/>
            <a:ext cx="6876288" cy="1219200"/>
          </a:xfrm>
          <a:prstGeom prst="rect">
            <a:avLst/>
          </a:prstGeom>
          <a:blipFill>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9" name="What">
            <a:extLst>
              <a:ext uri="{FF2B5EF4-FFF2-40B4-BE49-F238E27FC236}">
                <a16:creationId xmlns:a16="http://schemas.microsoft.com/office/drawing/2014/main" id="{965642A7-79E6-4FEF-83E0-48F7B51B43FD}"/>
              </a:ext>
            </a:extLst>
          </p:cNvPr>
          <p:cNvSpPr>
            <a:spLocks noGrp="1"/>
          </p:cNvSpPr>
          <p:nvPr>
            <p:ph type="body" sz="quarter" idx="13" hasCustomPrompt="1"/>
          </p:nvPr>
        </p:nvSpPr>
        <p:spPr>
          <a:xfrm>
            <a:off x="1084263" y="2514600"/>
            <a:ext cx="9734550" cy="584775"/>
          </a:xfrm>
          <a:ln>
            <a:solidFill>
              <a:schemeClr val="tx2"/>
            </a:solidFill>
          </a:ln>
        </p:spPr>
        <p:txBody>
          <a:bodyPr wrap="none">
            <a:normAutofit/>
          </a:bodyPr>
          <a:lstStyle>
            <a:lvl1pPr marL="0" indent="0">
              <a:buNone/>
              <a:defRPr/>
            </a:lvl1pPr>
          </a:lstStyle>
          <a:p>
            <a:pPr lvl="0"/>
            <a:r>
              <a:rPr lang="en-US" dirty="0"/>
              <a:t>Filename for video to show instead of this slide</a:t>
            </a:r>
          </a:p>
        </p:txBody>
      </p:sp>
      <p:sp>
        <p:nvSpPr>
          <p:cNvPr id="6" name="TextBox 5">
            <a:extLst>
              <a:ext uri="{FF2B5EF4-FFF2-40B4-BE49-F238E27FC236}">
                <a16:creationId xmlns:a16="http://schemas.microsoft.com/office/drawing/2014/main" id="{AC4DE80B-7425-435A-BE4E-B5C0DA640091}"/>
              </a:ext>
            </a:extLst>
          </p:cNvPr>
          <p:cNvSpPr txBox="1"/>
          <p:nvPr userDrawn="1"/>
        </p:nvSpPr>
        <p:spPr>
          <a:xfrm>
            <a:off x="1066803" y="3189023"/>
            <a:ext cx="9734549" cy="276999"/>
          </a:xfrm>
          <a:prstGeom prst="rect">
            <a:avLst/>
          </a:prstGeom>
          <a:noFill/>
        </p:spPr>
        <p:txBody>
          <a:bodyPr wrap="square" rtlCol="0">
            <a:spAutoFit/>
          </a:bodyPr>
          <a:lstStyle/>
          <a:p>
            <a:r>
              <a:rPr lang="en-US" sz="1200" dirty="0"/>
              <a:t>The student will see the above video instead of what is on this slide.  Any narration on this slide will be ignored and the audio in the video will play instead.</a:t>
            </a:r>
          </a:p>
        </p:txBody>
      </p:sp>
      <p:sp>
        <p:nvSpPr>
          <p:cNvPr id="8" name="TextBox 7">
            <a:extLst>
              <a:ext uri="{FF2B5EF4-FFF2-40B4-BE49-F238E27FC236}">
                <a16:creationId xmlns:a16="http://schemas.microsoft.com/office/drawing/2014/main" id="{9A7C8604-B76F-4C0D-AAC8-02AA75361E85}"/>
              </a:ext>
            </a:extLst>
          </p:cNvPr>
          <p:cNvSpPr txBox="1"/>
          <p:nvPr userDrawn="1"/>
        </p:nvSpPr>
        <p:spPr>
          <a:xfrm>
            <a:off x="11201400" y="342900"/>
            <a:ext cx="842090" cy="6134100"/>
          </a:xfrm>
          <a:prstGeom prst="rect">
            <a:avLst/>
          </a:prstGeom>
          <a:noFill/>
        </p:spPr>
        <p:txBody>
          <a:bodyPr vert="wordArtVert" wrap="square" rtlCol="0">
            <a:spAutoFit/>
          </a:bodyPr>
          <a:lstStyle/>
          <a:p>
            <a:r>
              <a:rPr lang="en-US" sz="3600" b="1" dirty="0">
                <a:solidFill>
                  <a:srgbClr val="FFFF00"/>
                </a:solidFill>
              </a:rPr>
              <a:t>Alt Video</a:t>
            </a:r>
          </a:p>
        </p:txBody>
      </p:sp>
    </p:spTree>
    <p:extLst>
      <p:ext uri="{BB962C8B-B14F-4D97-AF65-F5344CB8AC3E}">
        <p14:creationId xmlns:p14="http://schemas.microsoft.com/office/powerpoint/2010/main" val="2003847530"/>
      </p:ext>
    </p:extLst>
  </p:cSld>
  <p:clrMapOvr>
    <a:masterClrMapping/>
  </p:clrMapOvr>
  <p:extLst>
    <p:ext uri="{DCECCB84-F9BA-43D5-87BE-67443E8EF086}">
      <p15:sldGuideLst xmlns:p15="http://schemas.microsoft.com/office/powerpoint/2012/main">
        <p15:guide id="7" pos="800">
          <p15:clr>
            <a:srgbClr val="FBAE40"/>
          </p15:clr>
        </p15:guide>
        <p15:guide id="8" pos="6944">
          <p15:clr>
            <a:srgbClr val="FBAE40"/>
          </p15:clr>
        </p15:guide>
        <p15:guide id="9" orient="horz" pos="828">
          <p15:clr>
            <a:srgbClr val="FBAE40"/>
          </p15:clr>
        </p15:guide>
        <p15:guide id="10" pos="1067">
          <p15:clr>
            <a:srgbClr val="FBAE40"/>
          </p15:clr>
        </p15:guide>
        <p15:guide id="11" pos="9259">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r>
              <a:rPr lang="en-US"/>
              <a:t>11-25-2020 v1.1</a:t>
            </a:r>
          </a:p>
        </p:txBody>
      </p:sp>
      <p:sp>
        <p:nvSpPr>
          <p:cNvPr id="5"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7" name="Footer Placeholder 1"/>
          <p:cNvSpPr>
            <a:spLocks noGrp="1"/>
          </p:cNvSpPr>
          <p:nvPr>
            <p:ph type="ftr" sz="quarter" idx="3"/>
          </p:nvPr>
        </p:nvSpPr>
        <p:spPr>
          <a:xfrm>
            <a:off x="4038600" y="6400803"/>
            <a:ext cx="41148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Adv Bogart Annuity Calculator</a:t>
            </a:r>
          </a:p>
        </p:txBody>
      </p:sp>
    </p:spTree>
    <p:extLst>
      <p:ext uri="{BB962C8B-B14F-4D97-AF65-F5344CB8AC3E}">
        <p14:creationId xmlns:p14="http://schemas.microsoft.com/office/powerpoint/2010/main" val="172354232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2" y="1752600"/>
            <a:ext cx="12191997" cy="152400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hasCustomPrompt="1"/>
          </p:nvPr>
        </p:nvSpPr>
        <p:spPr>
          <a:xfrm>
            <a:off x="916502" y="3697339"/>
            <a:ext cx="10284897" cy="1112839"/>
          </a:xfrm>
          <a:prstGeom prst="rect">
            <a:avLst/>
          </a:prstGeom>
        </p:spPr>
        <p:txBody>
          <a:bodyPr anchor="ctr">
            <a:noAutofit/>
          </a:bodyPr>
          <a:lstStyle>
            <a:lvl1pPr marL="0" indent="0" algn="ctr">
              <a:spcBef>
                <a:spcPts val="0"/>
              </a:spcBef>
              <a:buNone/>
              <a:defRPr sz="3200">
                <a:solidFill>
                  <a:schemeClr val="tx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Section subtitle</a:t>
            </a:r>
          </a:p>
        </p:txBody>
      </p:sp>
      <p:sp>
        <p:nvSpPr>
          <p:cNvPr id="6" name="Title 5"/>
          <p:cNvSpPr>
            <a:spLocks noGrp="1"/>
          </p:cNvSpPr>
          <p:nvPr>
            <p:ph type="title" hasCustomPrompt="1"/>
          </p:nvPr>
        </p:nvSpPr>
        <p:spPr>
          <a:xfrm>
            <a:off x="914456" y="1875512"/>
            <a:ext cx="10286944" cy="1219200"/>
          </a:xfrm>
        </p:spPr>
        <p:txBody>
          <a:bodyPr>
            <a:noAutofit/>
          </a:bodyPr>
          <a:lstStyle>
            <a:lvl1pPr algn="ctr">
              <a:defRPr sz="4400"/>
            </a:lvl1pPr>
          </a:lstStyle>
          <a:p>
            <a:r>
              <a:rPr lang="en-US" dirty="0"/>
              <a:t>Click to edit Section title</a:t>
            </a:r>
          </a:p>
        </p:txBody>
      </p:sp>
      <p:sp>
        <p:nvSpPr>
          <p:cNvPr id="11" name="Date Placeholder 3">
            <a:extLst>
              <a:ext uri="{FF2B5EF4-FFF2-40B4-BE49-F238E27FC236}">
                <a16:creationId xmlns:a16="http://schemas.microsoft.com/office/drawing/2014/main" id="{00FBC534-17C0-4222-AADE-7C7F790884C2}"/>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11-25-2020 v1.1</a:t>
            </a:r>
            <a:endParaRPr lang="en-US" dirty="0"/>
          </a:p>
        </p:txBody>
      </p:sp>
      <p:sp>
        <p:nvSpPr>
          <p:cNvPr id="12" name="Footer Placeholder 4">
            <a:extLst>
              <a:ext uri="{FF2B5EF4-FFF2-40B4-BE49-F238E27FC236}">
                <a16:creationId xmlns:a16="http://schemas.microsoft.com/office/drawing/2014/main" id="{86D7AF6E-738D-4097-8AA1-592F35F877B8}"/>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Bogart Annuity Calculator</a:t>
            </a:r>
            <a:endParaRPr lang="en-US" dirty="0"/>
          </a:p>
        </p:txBody>
      </p:sp>
      <p:sp>
        <p:nvSpPr>
          <p:cNvPr id="13" name="Slide Number Placeholder 5">
            <a:extLst>
              <a:ext uri="{FF2B5EF4-FFF2-40B4-BE49-F238E27FC236}">
                <a16:creationId xmlns:a16="http://schemas.microsoft.com/office/drawing/2014/main" id="{C6B0EE7E-6ABF-45F2-862B-59DFDDA071FB}"/>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253428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11" name="Date Placeholder 3">
            <a:extLst>
              <a:ext uri="{FF2B5EF4-FFF2-40B4-BE49-F238E27FC236}">
                <a16:creationId xmlns:a16="http://schemas.microsoft.com/office/drawing/2014/main" id="{E2777EEB-671D-46C7-BE06-6AACE943B2FD}"/>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11-25-2020 v1.1</a:t>
            </a:r>
            <a:endParaRPr lang="en-US" dirty="0"/>
          </a:p>
        </p:txBody>
      </p:sp>
      <p:sp>
        <p:nvSpPr>
          <p:cNvPr id="12" name="Footer Placeholder 4">
            <a:extLst>
              <a:ext uri="{FF2B5EF4-FFF2-40B4-BE49-F238E27FC236}">
                <a16:creationId xmlns:a16="http://schemas.microsoft.com/office/drawing/2014/main" id="{0B101F8C-20C6-48F8-B9D4-05A3F4250B35}"/>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Bogart Annuity Calculator</a:t>
            </a:r>
            <a:endParaRPr lang="en-US" dirty="0"/>
          </a:p>
        </p:txBody>
      </p:sp>
      <p:sp>
        <p:nvSpPr>
          <p:cNvPr id="13" name="Slide Number Placeholder 5">
            <a:extLst>
              <a:ext uri="{FF2B5EF4-FFF2-40B4-BE49-F238E27FC236}">
                <a16:creationId xmlns:a16="http://schemas.microsoft.com/office/drawing/2014/main" id="{955A77E5-43A5-434A-9B37-8D795097B934}"/>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271295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11-25-2020 v1.1</a:t>
            </a:r>
            <a:endParaRPr lang="en-US" dirty="0"/>
          </a:p>
        </p:txBody>
      </p:sp>
      <p:sp>
        <p:nvSpPr>
          <p:cNvPr id="4" name="Footer Placeholder 3"/>
          <p:cNvSpPr>
            <a:spLocks noGrp="1"/>
          </p:cNvSpPr>
          <p:nvPr>
            <p:ph type="ftr" sz="quarter" idx="11"/>
          </p:nvPr>
        </p:nvSpPr>
        <p:spPr/>
        <p:txBody>
          <a:bodyPr/>
          <a:lstStyle/>
          <a:p>
            <a:pPr>
              <a:defRPr/>
            </a:pPr>
            <a:r>
              <a:rPr lang="en-US"/>
              <a:t>NJ Adv Bogart Annuity Calculator</a:t>
            </a:r>
            <a:endParaRPr lang="en-US" dirty="0"/>
          </a:p>
        </p:txBody>
      </p:sp>
      <p:sp>
        <p:nvSpPr>
          <p:cNvPr id="5" name="Slide Number Placeholder 4"/>
          <p:cNvSpPr>
            <a:spLocks noGrp="1"/>
          </p:cNvSpPr>
          <p:nvPr>
            <p:ph type="sldNum" sz="quarter" idx="12"/>
          </p:nvPr>
        </p:nvSpPr>
        <p:spPr/>
        <p:txBody>
          <a:bodyPr/>
          <a:lstStyle/>
          <a:p>
            <a:pPr>
              <a:defRPr/>
            </a:pPr>
            <a:fld id="{9C9E3000-1FE7-4597-BE23-A1AC10F0DE04}"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854270348"/>
      </p:ext>
    </p:extLst>
  </p:cSld>
  <p:clrMapOvr>
    <a:masterClrMapping/>
  </p:clrMapOvr>
  <p:extLst>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11-25-2020 v1.1</a:t>
            </a:r>
          </a:p>
        </p:txBody>
      </p:sp>
      <p:sp>
        <p:nvSpPr>
          <p:cNvPr id="4" name="Footer Placeholder 3"/>
          <p:cNvSpPr>
            <a:spLocks noGrp="1"/>
          </p:cNvSpPr>
          <p:nvPr>
            <p:ph type="ftr" sz="quarter" idx="11"/>
          </p:nvPr>
        </p:nvSpPr>
        <p:spPr/>
        <p:txBody>
          <a:bodyPr/>
          <a:lstStyle/>
          <a:p>
            <a:pPr>
              <a:defRPr/>
            </a:pPr>
            <a:r>
              <a:rPr lang="en-US"/>
              <a:t>NJ Adv Bogart Annuity Calculator</a:t>
            </a:r>
            <a:endParaRPr lang="en-US" dirty="0"/>
          </a:p>
        </p:txBody>
      </p:sp>
      <p:sp>
        <p:nvSpPr>
          <p:cNvPr id="5" name="Slide Number Placeholder 4"/>
          <p:cNvSpPr>
            <a:spLocks noGrp="1"/>
          </p:cNvSpPr>
          <p:nvPr>
            <p:ph type="sldNum" sz="quarter" idx="12"/>
          </p:nvPr>
        </p:nvSpPr>
        <p:spPr/>
        <p:txBody>
          <a:bodyPr/>
          <a:lstStyle/>
          <a:p>
            <a:pPr>
              <a:defRPr/>
            </a:pPr>
            <a:fld id="{CE176C80-3929-4771-A23C-9F9CC74EC15F}" type="slidenum">
              <a:rPr lang="en-US" altLang="en-US" smtClean="0"/>
              <a:pPr>
                <a:defRPr/>
              </a:pPr>
              <a:t>‹#›</a:t>
            </a:fld>
            <a:endParaRPr lang="en-US" altLang="en-US" dirty="0"/>
          </a:p>
        </p:txBody>
      </p:sp>
      <p:sp>
        <p:nvSpPr>
          <p:cNvPr id="6" name="Text Placeholder 5"/>
          <p:cNvSpPr>
            <a:spLocks noGrp="1"/>
          </p:cNvSpPr>
          <p:nvPr>
            <p:ph type="body" sz="quarter" idx="15"/>
          </p:nvPr>
        </p:nvSpPr>
        <p:spPr>
          <a:xfrm>
            <a:off x="1282700" y="1754188"/>
            <a:ext cx="4663440" cy="4022725"/>
          </a:xfrm>
        </p:spPr>
        <p:txBody>
          <a:bodyPr/>
          <a:lstStyle/>
          <a:p>
            <a:pPr lvl="0"/>
            <a:r>
              <a:rPr lang="en-US"/>
              <a:t>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a:t>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6755979"/>
      </p:ext>
    </p:extLst>
  </p:cSld>
  <p:clrMapOvr>
    <a:masterClrMapping/>
  </p:clrMapOvr>
  <p:extLst>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r>
              <a:rPr lang="en-US"/>
              <a:t>11-25-2020 v1.1</a:t>
            </a:r>
          </a:p>
        </p:txBody>
      </p:sp>
      <p:sp>
        <p:nvSpPr>
          <p:cNvPr id="8" name="Footer Placeholder 7"/>
          <p:cNvSpPr>
            <a:spLocks noGrp="1"/>
          </p:cNvSpPr>
          <p:nvPr>
            <p:ph type="ftr" sz="quarter" idx="11"/>
          </p:nvPr>
        </p:nvSpPr>
        <p:spPr/>
        <p:txBody>
          <a:bodyPr/>
          <a:lstStyle/>
          <a:p>
            <a:pPr>
              <a:defRPr/>
            </a:pPr>
            <a:r>
              <a:rPr lang="en-US"/>
              <a:t>NJ Adv Bogart Annuity Calculator</a:t>
            </a:r>
            <a:endParaRPr lang="en-US" dirty="0"/>
          </a:p>
        </p:txBody>
      </p:sp>
      <p:sp>
        <p:nvSpPr>
          <p:cNvPr id="9" name="Slide Number Placeholder 8"/>
          <p:cNvSpPr>
            <a:spLocks noGrp="1"/>
          </p:cNvSpPr>
          <p:nvPr>
            <p:ph type="sldNum" sz="quarter" idx="12"/>
          </p:nvPr>
        </p:nvSpPr>
        <p:spPr/>
        <p:txBody>
          <a:bodyPr/>
          <a:lstStyle/>
          <a:p>
            <a:pPr>
              <a:defRPr/>
            </a:pPr>
            <a:fld id="{6F3A8DBD-CFCB-446C-B8A6-1CA899896161}" type="slidenum">
              <a:rPr lang="en-US" altLang="en-US" smtClean="0"/>
              <a:pPr>
                <a:defRPr/>
              </a:pPr>
              <a:t>‹#›</a:t>
            </a:fld>
            <a:endParaRPr lang="en-US" altLang="en-US" dirty="0"/>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800"/>
            </a:lvl1pPr>
            <a:lvl2pPr>
              <a:defRPr sz="2400"/>
            </a:lvl2pPr>
            <a:lvl3pPr>
              <a:defRPr sz="2000"/>
            </a:lvl3pPr>
          </a:lstStyle>
          <a:p>
            <a:pPr lvl="0"/>
            <a:r>
              <a:rPr lang="en-US"/>
              <a:t>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800"/>
            </a:lvl1pPr>
            <a:lvl2pPr>
              <a:defRPr sz="2400"/>
            </a:lvl2pPr>
            <a:lvl3pPr>
              <a:defRPr sz="2000"/>
            </a:lvl3pPr>
          </a:lstStyle>
          <a:p>
            <a:pPr lvl="0"/>
            <a:r>
              <a:rPr lang="en-US"/>
              <a:t>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3838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6" name="Text Placeholder 5"/>
          <p:cNvSpPr>
            <a:spLocks noGrp="1"/>
          </p:cNvSpPr>
          <p:nvPr>
            <p:ph type="body" sz="quarter" idx="13"/>
          </p:nvPr>
        </p:nvSpPr>
        <p:spPr>
          <a:xfrm>
            <a:off x="838205" y="4114800"/>
            <a:ext cx="10492873" cy="1828800"/>
          </a:xfrm>
        </p:spPr>
        <p:txBody>
          <a:bodyPr/>
          <a:lstStyle>
            <a:lvl1pPr>
              <a:defRPr/>
            </a:lvl1pPr>
            <a:lvl2pPr>
              <a:defRPr/>
            </a:lvl2pPr>
          </a:lstStyle>
          <a:p>
            <a:pPr lvl="0"/>
            <a:r>
              <a:rPr lang="en-US"/>
              <a:t>Edit Master text styles</a:t>
            </a:r>
          </a:p>
          <a:p>
            <a:pPr lvl="1"/>
            <a:r>
              <a:rPr lang="en-US"/>
              <a:t>Second level</a:t>
            </a:r>
          </a:p>
        </p:txBody>
      </p:sp>
      <p:sp>
        <p:nvSpPr>
          <p:cNvPr id="4" name="Picture Placeholder 3"/>
          <p:cNvSpPr>
            <a:spLocks noGrp="1"/>
          </p:cNvSpPr>
          <p:nvPr>
            <p:ph type="pic" sz="quarter" idx="15"/>
          </p:nvPr>
        </p:nvSpPr>
        <p:spPr>
          <a:xfrm>
            <a:off x="838205" y="1752600"/>
            <a:ext cx="10492873" cy="2217738"/>
          </a:xfrm>
        </p:spPr>
        <p:txBody>
          <a:bodyPr/>
          <a:lstStyle>
            <a:lvl1pPr marL="0" indent="0">
              <a:buNone/>
              <a:defRPr/>
            </a:lvl1pPr>
          </a:lstStyle>
          <a:p>
            <a:r>
              <a:rPr lang="en-US"/>
              <a:t>Click icon to add picture</a:t>
            </a:r>
            <a:endParaRPr lang="en-US" dirty="0"/>
          </a:p>
        </p:txBody>
      </p:sp>
      <p:sp>
        <p:nvSpPr>
          <p:cNvPr id="8" name="Date Placeholder 3">
            <a:extLst>
              <a:ext uri="{FF2B5EF4-FFF2-40B4-BE49-F238E27FC236}">
                <a16:creationId xmlns:a16="http://schemas.microsoft.com/office/drawing/2014/main" id="{A89C4C11-F6BF-449E-B432-1002EDEA9432}"/>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11-25-2020 v1.1</a:t>
            </a:r>
            <a:endParaRPr lang="en-US" dirty="0"/>
          </a:p>
        </p:txBody>
      </p:sp>
      <p:sp>
        <p:nvSpPr>
          <p:cNvPr id="11" name="Footer Placeholder 4">
            <a:extLst>
              <a:ext uri="{FF2B5EF4-FFF2-40B4-BE49-F238E27FC236}">
                <a16:creationId xmlns:a16="http://schemas.microsoft.com/office/drawing/2014/main" id="{91D1D2E6-12E6-4DB9-BE31-DE2C0B6BC05F}"/>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Bogart Annuity Calculator</a:t>
            </a:r>
            <a:endParaRPr lang="en-US" dirty="0"/>
          </a:p>
        </p:txBody>
      </p:sp>
      <p:sp>
        <p:nvSpPr>
          <p:cNvPr id="12" name="Slide Number Placeholder 5">
            <a:extLst>
              <a:ext uri="{FF2B5EF4-FFF2-40B4-BE49-F238E27FC236}">
                <a16:creationId xmlns:a16="http://schemas.microsoft.com/office/drawing/2014/main" id="{C2B8A865-8A0B-4AA8-A5A9-D1D8E11691E6}"/>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318244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1278833" y="1761434"/>
            <a:ext cx="9753600" cy="2221287"/>
          </a:xfrm>
        </p:spPr>
        <p:txBody>
          <a:bodyPr/>
          <a:lstStyle/>
          <a:p>
            <a:pPr lvl="0"/>
            <a:r>
              <a:rPr lang="en-US"/>
              <a:t>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a:t>Edit Master text styles</a:t>
            </a:r>
          </a:p>
          <a:p>
            <a:pPr lvl="1"/>
            <a:r>
              <a:rPr lang="en-US"/>
              <a:t>Second level</a:t>
            </a:r>
          </a:p>
        </p:txBody>
      </p:sp>
      <p:sp>
        <p:nvSpPr>
          <p:cNvPr id="8" name="Date Placeholder 3">
            <a:extLst>
              <a:ext uri="{FF2B5EF4-FFF2-40B4-BE49-F238E27FC236}">
                <a16:creationId xmlns:a16="http://schemas.microsoft.com/office/drawing/2014/main" id="{4A5B7494-2933-4BD6-AC6A-2829F425BE06}"/>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11-25-2020 v1.1</a:t>
            </a:r>
            <a:endParaRPr lang="en-US" dirty="0"/>
          </a:p>
        </p:txBody>
      </p:sp>
      <p:sp>
        <p:nvSpPr>
          <p:cNvPr id="11" name="Footer Placeholder 4">
            <a:extLst>
              <a:ext uri="{FF2B5EF4-FFF2-40B4-BE49-F238E27FC236}">
                <a16:creationId xmlns:a16="http://schemas.microsoft.com/office/drawing/2014/main" id="{42BF282B-6D54-4CA6-A232-C11E0F11AAAC}"/>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Bogart Annuity Calculator</a:t>
            </a:r>
            <a:endParaRPr lang="en-US" dirty="0"/>
          </a:p>
        </p:txBody>
      </p:sp>
      <p:sp>
        <p:nvSpPr>
          <p:cNvPr id="12" name="Slide Number Placeholder 5">
            <a:extLst>
              <a:ext uri="{FF2B5EF4-FFF2-40B4-BE49-F238E27FC236}">
                <a16:creationId xmlns:a16="http://schemas.microsoft.com/office/drawing/2014/main" id="{88110B43-CEF2-45E2-BBC8-430AB67CB4DB}"/>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350813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11-25-2020 v1.1</a:t>
            </a:r>
          </a:p>
        </p:txBody>
      </p:sp>
      <p:sp>
        <p:nvSpPr>
          <p:cNvPr id="3" name="Footer Placeholder 2"/>
          <p:cNvSpPr>
            <a:spLocks noGrp="1"/>
          </p:cNvSpPr>
          <p:nvPr>
            <p:ph type="ftr" sz="quarter" idx="11"/>
          </p:nvPr>
        </p:nvSpPr>
        <p:spPr/>
        <p:txBody>
          <a:bodyPr/>
          <a:lstStyle/>
          <a:p>
            <a:pPr>
              <a:defRPr/>
            </a:pPr>
            <a:r>
              <a:rPr lang="en-US"/>
              <a:t>NJ Adv Bogart Annuity Calculator</a:t>
            </a:r>
            <a:endParaRPr lang="en-US" dirty="0"/>
          </a:p>
        </p:txBody>
      </p:sp>
      <p:sp>
        <p:nvSpPr>
          <p:cNvPr id="4" name="Slide Number Placeholder 3"/>
          <p:cNvSpPr>
            <a:spLocks noGrp="1"/>
          </p:cNvSpPr>
          <p:nvPr>
            <p:ph type="sldNum" sz="quarter" idx="12"/>
          </p:nvPr>
        </p:nvSpPr>
        <p:spPr/>
        <p:txBody>
          <a:bodyPr/>
          <a:lstStyle/>
          <a:p>
            <a:pPr>
              <a:defRPr/>
            </a:pPr>
            <a:fld id="{9812D7E6-FB69-44F1-8A56-928FF0B4A47C}"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75395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11-25-2020 v1.1</a:t>
            </a:r>
            <a:endParaRPr lang="en-US" dirty="0"/>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Adv Bogart Annuity Calculator</a:t>
            </a:r>
            <a:endParaRPr lang="en-US" dirty="0"/>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728904772"/>
      </p:ext>
    </p:extLst>
  </p:cSld>
  <p:clrMap bg1="lt1" tx1="dk1" bg2="lt2" tx2="dk2" accent1="accent1" accent2="accent2" accent3="accent3" accent4="accent4" accent5="accent5" accent6="accent6" hlink="hlink" folHlink="folHlink"/>
  <p:sldLayoutIdLst>
    <p:sldLayoutId id="2147484493" r:id="rId1"/>
    <p:sldLayoutId id="2147484515" r:id="rId2"/>
    <p:sldLayoutId id="2147484517" r:id="rId3"/>
    <p:sldLayoutId id="2147484498" r:id="rId4"/>
    <p:sldLayoutId id="2147484495" r:id="rId5"/>
    <p:sldLayoutId id="2147484496" r:id="rId6"/>
    <p:sldLayoutId id="2147484516" r:id="rId7"/>
    <p:sldLayoutId id="2147484497" r:id="rId8"/>
    <p:sldLayoutId id="2147484499" r:id="rId9"/>
    <p:sldLayoutId id="2147484500" r:id="rId10"/>
    <p:sldLayoutId id="2147484518" r:id="rId11"/>
    <p:sldLayoutId id="2147484519" r:id="rId12"/>
    <p:sldLayoutId id="2147484520" r:id="rId13"/>
  </p:sldLayoutIdLst>
  <p:hf hdr="0"/>
  <p:txStyles>
    <p:titleStyle>
      <a:lvl1pPr algn="l" defTabSz="457189" rtl="0" eaLnBrk="1" latinLnBrk="0" hangingPunct="1">
        <a:spcBef>
          <a:spcPct val="0"/>
        </a:spcBef>
        <a:buNone/>
        <a:defRPr sz="40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0" pos="1067" userDrawn="1">
          <p15:clr>
            <a:srgbClr val="F26B43"/>
          </p15:clr>
        </p15:guide>
        <p15:guide id="11" orient="horz" pos="1344" userDrawn="1">
          <p15:clr>
            <a:srgbClr val="F26B43"/>
          </p15:clr>
        </p15:guide>
        <p15:guide id="12" pos="683" userDrawn="1">
          <p15:clr>
            <a:srgbClr val="F26B43"/>
          </p15:clr>
        </p15:guide>
        <p15:guide id="13" orient="horz" pos="1056" userDrawn="1">
          <p15:clr>
            <a:srgbClr val="F26B43"/>
          </p15:clr>
        </p15:guide>
        <p15:guide id="14" orient="horz" pos="828" userDrawn="1">
          <p15:clr>
            <a:srgbClr val="F26B43"/>
          </p15:clr>
        </p15:guide>
        <p15:guide id="15" pos="8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9E90A32-006E-4685-A43A-C876337DBE0F}"/>
              </a:ext>
            </a:extLst>
          </p:cNvPr>
          <p:cNvSpPr>
            <a:spLocks noGrp="1"/>
          </p:cNvSpPr>
          <p:nvPr>
            <p:ph type="subTitle" idx="1"/>
          </p:nvPr>
        </p:nvSpPr>
        <p:spPr/>
        <p:txBody>
          <a:bodyPr/>
          <a:lstStyle/>
          <a:p>
            <a:r>
              <a:rPr lang="en-US" dirty="0"/>
              <a:t>TP4F Preparer Page</a:t>
            </a:r>
          </a:p>
        </p:txBody>
      </p:sp>
      <p:sp>
        <p:nvSpPr>
          <p:cNvPr id="3" name="Title 2">
            <a:extLst>
              <a:ext uri="{FF2B5EF4-FFF2-40B4-BE49-F238E27FC236}">
                <a16:creationId xmlns:a16="http://schemas.microsoft.com/office/drawing/2014/main" id="{0486D8C2-CC35-4A7F-A70B-10DDEFF5B235}"/>
              </a:ext>
            </a:extLst>
          </p:cNvPr>
          <p:cNvSpPr>
            <a:spLocks noGrp="1"/>
          </p:cNvSpPr>
          <p:nvPr>
            <p:ph type="title"/>
          </p:nvPr>
        </p:nvSpPr>
        <p:spPr/>
        <p:txBody>
          <a:bodyPr/>
          <a:lstStyle/>
          <a:p>
            <a:r>
              <a:rPr lang="en-US" dirty="0"/>
              <a:t>Bogart Annuity Calculator</a:t>
            </a:r>
          </a:p>
        </p:txBody>
      </p:sp>
      <p:sp>
        <p:nvSpPr>
          <p:cNvPr id="6" name="Slide Number Placeholder 5">
            <a:extLst>
              <a:ext uri="{FF2B5EF4-FFF2-40B4-BE49-F238E27FC236}">
                <a16:creationId xmlns:a16="http://schemas.microsoft.com/office/drawing/2014/main" id="{7C77BA70-AF24-47D2-B814-1AF87BCBB33F}"/>
              </a:ext>
            </a:extLst>
          </p:cNvPr>
          <p:cNvSpPr>
            <a:spLocks noGrp="1"/>
          </p:cNvSpPr>
          <p:nvPr>
            <p:ph type="sldNum" sz="quarter" idx="4"/>
          </p:nvPr>
        </p:nvSpPr>
        <p:spPr/>
        <p:txBody>
          <a:bodyPr/>
          <a:lstStyle/>
          <a:p>
            <a:pPr>
              <a:defRPr/>
            </a:pPr>
            <a:fld id="{0C71C609-0F0D-4841-9F2F-030B3379F104}" type="slidenum">
              <a:rPr lang="en-US" altLang="en-US" smtClean="0"/>
              <a:pPr>
                <a:defRPr/>
              </a:pPr>
              <a:t>1</a:t>
            </a:fld>
            <a:endParaRPr lang="en-US" altLang="en-US" dirty="0"/>
          </a:p>
        </p:txBody>
      </p:sp>
      <p:sp>
        <p:nvSpPr>
          <p:cNvPr id="7" name="Date Placeholder 6">
            <a:extLst>
              <a:ext uri="{FF2B5EF4-FFF2-40B4-BE49-F238E27FC236}">
                <a16:creationId xmlns:a16="http://schemas.microsoft.com/office/drawing/2014/main" id="{B76D1045-D2E9-458E-9CAA-0EC66B64ED58}"/>
              </a:ext>
            </a:extLst>
          </p:cNvPr>
          <p:cNvSpPr>
            <a:spLocks noGrp="1"/>
          </p:cNvSpPr>
          <p:nvPr>
            <p:ph type="dt" sz="half" idx="2"/>
          </p:nvPr>
        </p:nvSpPr>
        <p:spPr/>
        <p:txBody>
          <a:bodyPr/>
          <a:lstStyle/>
          <a:p>
            <a:r>
              <a:rPr lang="en-US"/>
              <a:t>11-25-2020 v1.1</a:t>
            </a:r>
            <a:endParaRPr lang="en-US" dirty="0"/>
          </a:p>
        </p:txBody>
      </p:sp>
      <p:sp>
        <p:nvSpPr>
          <p:cNvPr id="8" name="Footer Placeholder 7">
            <a:extLst>
              <a:ext uri="{FF2B5EF4-FFF2-40B4-BE49-F238E27FC236}">
                <a16:creationId xmlns:a16="http://schemas.microsoft.com/office/drawing/2014/main" id="{3502F80E-DF67-4966-865F-B33AED8E8BFD}"/>
              </a:ext>
            </a:extLst>
          </p:cNvPr>
          <p:cNvSpPr>
            <a:spLocks noGrp="1"/>
          </p:cNvSpPr>
          <p:nvPr>
            <p:ph type="ftr" sz="quarter" idx="3"/>
          </p:nvPr>
        </p:nvSpPr>
        <p:spPr/>
        <p:txBody>
          <a:bodyPr/>
          <a:lstStyle/>
          <a:p>
            <a:pPr>
              <a:defRPr/>
            </a:pPr>
            <a:r>
              <a:rPr lang="en-US"/>
              <a:t>NJ Adv Bogart Annuity Calculator</a:t>
            </a:r>
            <a:endParaRPr lang="en-US" dirty="0"/>
          </a:p>
        </p:txBody>
      </p:sp>
    </p:spTree>
    <p:extLst>
      <p:ext uri="{BB962C8B-B14F-4D97-AF65-F5344CB8AC3E}">
        <p14:creationId xmlns:p14="http://schemas.microsoft.com/office/powerpoint/2010/main" val="2017905392"/>
      </p:ext>
    </p:extLst>
  </p:cSld>
  <p:clrMapOvr>
    <a:masterClrMapping/>
  </p:clrMapOvr>
  <mc:AlternateContent xmlns:mc="http://schemas.openxmlformats.org/markup-compatibility/2006" xmlns:p14="http://schemas.microsoft.com/office/powerpoint/2010/main">
    <mc:Choice Requires="p14">
      <p:transition spd="slow" p14:dur="2000" advTm="80231"/>
    </mc:Choice>
    <mc:Fallback xmlns="">
      <p:transition spd="slow" advTm="8023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sz="quarter" idx="12"/>
          </p:nvPr>
        </p:nvPicPr>
        <p:blipFill>
          <a:blip r:embed="rId2"/>
          <a:stretch>
            <a:fillRect/>
          </a:stretch>
        </p:blipFill>
        <p:spPr>
          <a:xfrm>
            <a:off x="2266579" y="1558904"/>
            <a:ext cx="7416612" cy="4434408"/>
          </a:xfrm>
          <a:prstGeom prst="rect">
            <a:avLst/>
          </a:prstGeom>
          <a:ln>
            <a:solidFill>
              <a:schemeClr val="tx1"/>
            </a:solidFill>
          </a:ln>
        </p:spPr>
      </p:pic>
      <p:sp>
        <p:nvSpPr>
          <p:cNvPr id="5" name="Title 4"/>
          <p:cNvSpPr>
            <a:spLocks noGrp="1"/>
          </p:cNvSpPr>
          <p:nvPr>
            <p:ph type="title"/>
          </p:nvPr>
        </p:nvSpPr>
        <p:spPr/>
        <p:txBody>
          <a:bodyPr>
            <a:normAutofit/>
          </a:bodyPr>
          <a:lstStyle/>
          <a:p>
            <a:r>
              <a:rPr lang="en-US" dirty="0"/>
              <a:t>Bogart Annuity Calculator – Part 2</a:t>
            </a:r>
          </a:p>
        </p:txBody>
      </p:sp>
      <p:sp>
        <p:nvSpPr>
          <p:cNvPr id="2" name="Footer Placeholder 1"/>
          <p:cNvSpPr>
            <a:spLocks noGrp="1"/>
          </p:cNvSpPr>
          <p:nvPr>
            <p:ph type="ftr" sz="quarter" idx="3"/>
          </p:nvPr>
        </p:nvSpPr>
        <p:spPr/>
        <p:txBody>
          <a:bodyPr/>
          <a:lstStyle/>
          <a:p>
            <a:pPr>
              <a:defRPr/>
            </a:pPr>
            <a:r>
              <a:rPr lang="en-US"/>
              <a:t>NJ Adv Bogart Annuity Calculator</a:t>
            </a:r>
            <a:endParaRPr lang="en-US" dirty="0"/>
          </a:p>
        </p:txBody>
      </p:sp>
      <p:sp>
        <p:nvSpPr>
          <p:cNvPr id="3" name="Slide Number Placeholder 2"/>
          <p:cNvSpPr>
            <a:spLocks noGrp="1"/>
          </p:cNvSpPr>
          <p:nvPr>
            <p:ph type="sldNum" sz="quarter" idx="4"/>
          </p:nvPr>
        </p:nvSpPr>
        <p:spPr/>
        <p:txBody>
          <a:bodyPr/>
          <a:lstStyle/>
          <a:p>
            <a:pPr>
              <a:defRPr/>
            </a:pPr>
            <a:fld id="{AE820BBC-AC8A-41A2-B5A2-A38EDA688333}" type="slidenum">
              <a:rPr lang="en-US" altLang="en-US" smtClean="0"/>
              <a:pPr>
                <a:defRPr/>
              </a:pPr>
              <a:t>10</a:t>
            </a:fld>
            <a:endParaRPr lang="en-US" altLang="en-US" dirty="0"/>
          </a:p>
        </p:txBody>
      </p:sp>
      <p:sp>
        <p:nvSpPr>
          <p:cNvPr id="4" name="TextBox 3"/>
          <p:cNvSpPr txBox="1"/>
          <p:nvPr/>
        </p:nvSpPr>
        <p:spPr>
          <a:xfrm>
            <a:off x="331391" y="2292151"/>
            <a:ext cx="1421209" cy="2031325"/>
          </a:xfrm>
          <a:prstGeom prst="rect">
            <a:avLst/>
          </a:prstGeom>
          <a:noFill/>
          <a:ln w="28575">
            <a:solidFill>
              <a:srgbClr val="FF0000"/>
            </a:solidFill>
          </a:ln>
        </p:spPr>
        <p:txBody>
          <a:bodyPr wrap="square" rtlCol="0">
            <a:spAutoFit/>
          </a:bodyPr>
          <a:lstStyle/>
          <a:p>
            <a:r>
              <a:rPr lang="en-US" b="1" dirty="0">
                <a:solidFill>
                  <a:srgbClr val="FF0000"/>
                </a:solidFill>
              </a:rPr>
              <a:t>Can enter this info directly onto 1099-R screen</a:t>
            </a:r>
          </a:p>
          <a:p>
            <a:r>
              <a:rPr lang="en-US" b="1" dirty="0">
                <a:solidFill>
                  <a:srgbClr val="FF0000"/>
                </a:solidFill>
              </a:rPr>
              <a:t>(see slides 14 and 15)</a:t>
            </a:r>
          </a:p>
        </p:txBody>
      </p:sp>
      <p:sp>
        <p:nvSpPr>
          <p:cNvPr id="6" name="Left Bracket 5"/>
          <p:cNvSpPr/>
          <p:nvPr/>
        </p:nvSpPr>
        <p:spPr>
          <a:xfrm>
            <a:off x="1905000" y="2514599"/>
            <a:ext cx="152400" cy="1477328"/>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TextBox 11"/>
          <p:cNvSpPr txBox="1"/>
          <p:nvPr/>
        </p:nvSpPr>
        <p:spPr>
          <a:xfrm>
            <a:off x="10101549" y="2155744"/>
            <a:ext cx="1983235" cy="1754326"/>
          </a:xfrm>
          <a:prstGeom prst="rect">
            <a:avLst/>
          </a:prstGeom>
          <a:noFill/>
          <a:ln w="28575">
            <a:solidFill>
              <a:srgbClr val="FF0000"/>
            </a:solidFill>
          </a:ln>
        </p:spPr>
        <p:txBody>
          <a:bodyPr wrap="none" rtlCol="0">
            <a:spAutoFit/>
          </a:bodyPr>
          <a:lstStyle/>
          <a:p>
            <a:r>
              <a:rPr lang="en-US" b="1" dirty="0">
                <a:solidFill>
                  <a:srgbClr val="FF0000"/>
                </a:solidFill>
              </a:rPr>
              <a:t>Can enter this info</a:t>
            </a:r>
          </a:p>
          <a:p>
            <a:r>
              <a:rPr lang="en-US" b="1" dirty="0">
                <a:solidFill>
                  <a:srgbClr val="FF0000"/>
                </a:solidFill>
              </a:rPr>
              <a:t>onto Simplified</a:t>
            </a:r>
          </a:p>
          <a:p>
            <a:r>
              <a:rPr lang="en-US" b="1" dirty="0">
                <a:solidFill>
                  <a:srgbClr val="FF0000"/>
                </a:solidFill>
              </a:rPr>
              <a:t>Method Work-</a:t>
            </a:r>
          </a:p>
          <a:p>
            <a:r>
              <a:rPr lang="en-US" b="1" dirty="0">
                <a:solidFill>
                  <a:srgbClr val="FF0000"/>
                </a:solidFill>
              </a:rPr>
              <a:t>sheet screen </a:t>
            </a:r>
          </a:p>
          <a:p>
            <a:r>
              <a:rPr lang="en-US" b="1" dirty="0">
                <a:solidFill>
                  <a:srgbClr val="FF0000"/>
                </a:solidFill>
              </a:rPr>
              <a:t>(see slides 16 and</a:t>
            </a:r>
          </a:p>
          <a:p>
            <a:r>
              <a:rPr lang="en-US" b="1" dirty="0">
                <a:solidFill>
                  <a:srgbClr val="FF0000"/>
                </a:solidFill>
              </a:rPr>
              <a:t>17)</a:t>
            </a:r>
            <a:endParaRPr lang="en-US" dirty="0"/>
          </a:p>
        </p:txBody>
      </p:sp>
      <p:sp>
        <p:nvSpPr>
          <p:cNvPr id="13" name="Right Bracket 12"/>
          <p:cNvSpPr/>
          <p:nvPr/>
        </p:nvSpPr>
        <p:spPr>
          <a:xfrm>
            <a:off x="9816170" y="2027544"/>
            <a:ext cx="152400" cy="2010727"/>
          </a:xfrm>
          <a:prstGeom prst="righ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181138" y="5166793"/>
            <a:ext cx="1778051" cy="1200329"/>
          </a:xfrm>
          <a:prstGeom prst="rect">
            <a:avLst/>
          </a:prstGeom>
          <a:noFill/>
          <a:ln w="28575">
            <a:solidFill>
              <a:srgbClr val="FF0000"/>
            </a:solidFill>
          </a:ln>
        </p:spPr>
        <p:txBody>
          <a:bodyPr wrap="none" rtlCol="0">
            <a:spAutoFit/>
          </a:bodyPr>
          <a:lstStyle/>
          <a:p>
            <a:r>
              <a:rPr lang="en-US" b="1" dirty="0">
                <a:solidFill>
                  <a:srgbClr val="FF0000"/>
                </a:solidFill>
              </a:rPr>
              <a:t>Enter on Non- </a:t>
            </a:r>
          </a:p>
          <a:p>
            <a:r>
              <a:rPr lang="en-US" b="1" dirty="0">
                <a:solidFill>
                  <a:srgbClr val="FF0000"/>
                </a:solidFill>
              </a:rPr>
              <a:t>Taxable Income</a:t>
            </a:r>
          </a:p>
          <a:p>
            <a:r>
              <a:rPr lang="en-US" b="1" dirty="0">
                <a:solidFill>
                  <a:srgbClr val="FF0000"/>
                </a:solidFill>
              </a:rPr>
              <a:t>Screen (see</a:t>
            </a:r>
          </a:p>
          <a:p>
            <a:r>
              <a:rPr lang="en-US" b="1" dirty="0">
                <a:solidFill>
                  <a:srgbClr val="FF0000"/>
                </a:solidFill>
              </a:rPr>
              <a:t>slides 19 and 20)</a:t>
            </a:r>
          </a:p>
        </p:txBody>
      </p:sp>
      <p:sp>
        <p:nvSpPr>
          <p:cNvPr id="11" name="Oval 10"/>
          <p:cNvSpPr/>
          <p:nvPr/>
        </p:nvSpPr>
        <p:spPr>
          <a:xfrm flipV="1">
            <a:off x="2373908" y="5597539"/>
            <a:ext cx="442484" cy="354513"/>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cxnSp>
        <p:nvCxnSpPr>
          <p:cNvPr id="14" name="Straight Arrow Connector 13"/>
          <p:cNvCxnSpPr>
            <a:endCxn id="11" idx="2"/>
          </p:cNvCxnSpPr>
          <p:nvPr/>
        </p:nvCxnSpPr>
        <p:spPr bwMode="auto">
          <a:xfrm flipV="1">
            <a:off x="1843517" y="5774795"/>
            <a:ext cx="530391" cy="28971"/>
          </a:xfrm>
          <a:prstGeom prst="straightConnector1">
            <a:avLst/>
          </a:prstGeom>
          <a:noFill/>
          <a:ln w="38100" cap="flat" cmpd="sng" algn="ctr">
            <a:solidFill>
              <a:srgbClr val="FF0000"/>
            </a:solidFill>
            <a:prstDash val="solid"/>
            <a:round/>
            <a:headEnd type="none" w="med" len="med"/>
            <a:tailEnd type="triangle"/>
          </a:ln>
          <a:effectLst/>
        </p:spPr>
      </p:cxnSp>
      <p:sp>
        <p:nvSpPr>
          <p:cNvPr id="10" name="Date Placeholder 9">
            <a:extLst>
              <a:ext uri="{FF2B5EF4-FFF2-40B4-BE49-F238E27FC236}">
                <a16:creationId xmlns:a16="http://schemas.microsoft.com/office/drawing/2014/main" id="{771CDED5-DF7C-412C-A655-A1AF2EBC20E6}"/>
              </a:ext>
            </a:extLst>
          </p:cNvPr>
          <p:cNvSpPr>
            <a:spLocks noGrp="1"/>
          </p:cNvSpPr>
          <p:nvPr>
            <p:ph type="dt" sz="half" idx="2"/>
          </p:nvPr>
        </p:nvSpPr>
        <p:spPr/>
        <p:txBody>
          <a:bodyPr/>
          <a:lstStyle/>
          <a:p>
            <a:r>
              <a:rPr lang="en-US"/>
              <a:t>11-25-2020 v1.1</a:t>
            </a:r>
            <a:endParaRPr lang="en-US" dirty="0"/>
          </a:p>
        </p:txBody>
      </p:sp>
    </p:spTree>
    <p:extLst>
      <p:ext uri="{BB962C8B-B14F-4D97-AF65-F5344CB8AC3E}">
        <p14:creationId xmlns:p14="http://schemas.microsoft.com/office/powerpoint/2010/main" val="4028815100"/>
      </p:ext>
    </p:extLst>
  </p:cSld>
  <p:clrMapOvr>
    <a:masterClrMapping/>
  </p:clrMapOvr>
  <mc:AlternateContent xmlns:mc="http://schemas.openxmlformats.org/markup-compatibility/2006" xmlns:p14="http://schemas.microsoft.com/office/powerpoint/2010/main">
    <mc:Choice Requires="p14">
      <p:transition spd="slow" p14:dur="2000" advTm="204696"/>
    </mc:Choice>
    <mc:Fallback xmlns="">
      <p:transition spd="slow" advTm="20469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r>
              <a:rPr lang="en-US" dirty="0"/>
              <a:t>Two methods of entering Bogart results into TSO</a:t>
            </a:r>
          </a:p>
          <a:p>
            <a:pPr lvl="1"/>
            <a:r>
              <a:rPr lang="en-US" dirty="0"/>
              <a:t>Enter info from box on left side of Bogart screen directly into the 1099-R screen, using numbers shown in Bogart box</a:t>
            </a:r>
          </a:p>
          <a:p>
            <a:pPr lvl="1"/>
            <a:r>
              <a:rPr lang="en-US" dirty="0"/>
              <a:t>Enter info from box on right side of Bogart screen into the TSO Simplified Worksheet screen</a:t>
            </a:r>
          </a:p>
          <a:p>
            <a:pPr lvl="2"/>
            <a:r>
              <a:rPr lang="en-US" dirty="0"/>
              <a:t>This method allows TSO to carryforward pension data to next year’s return (if taxpayer signs consent form)</a:t>
            </a:r>
          </a:p>
        </p:txBody>
      </p:sp>
      <p:sp>
        <p:nvSpPr>
          <p:cNvPr id="3" name="Title 2"/>
          <p:cNvSpPr>
            <a:spLocks noGrp="1"/>
          </p:cNvSpPr>
          <p:nvPr>
            <p:ph type="title"/>
          </p:nvPr>
        </p:nvSpPr>
        <p:spPr/>
        <p:txBody>
          <a:bodyPr>
            <a:normAutofit fontScale="90000"/>
          </a:bodyPr>
          <a:lstStyle/>
          <a:p>
            <a:r>
              <a:rPr lang="en-US" dirty="0"/>
              <a:t>Information on Part 2 of Bogart Annuity Calculator Results</a:t>
            </a:r>
          </a:p>
        </p:txBody>
      </p:sp>
      <p:sp>
        <p:nvSpPr>
          <p:cNvPr id="4" name="Date Placeholder 3"/>
          <p:cNvSpPr>
            <a:spLocks noGrp="1"/>
          </p:cNvSpPr>
          <p:nvPr>
            <p:ph type="dt" sz="half" idx="2"/>
          </p:nvPr>
        </p:nvSpPr>
        <p:spPr/>
        <p:txBody>
          <a:bodyPr/>
          <a:lstStyle/>
          <a:p>
            <a:r>
              <a:rPr lang="en-US"/>
              <a:t>11-25-2020 v1.1</a:t>
            </a:r>
            <a:endParaRPr lang="en-US" dirty="0"/>
          </a:p>
        </p:txBody>
      </p:sp>
      <p:sp>
        <p:nvSpPr>
          <p:cNvPr id="5" name="Footer Placeholder 4"/>
          <p:cNvSpPr>
            <a:spLocks noGrp="1"/>
          </p:cNvSpPr>
          <p:nvPr>
            <p:ph type="ftr" sz="quarter" idx="3"/>
          </p:nvPr>
        </p:nvSpPr>
        <p:spPr/>
        <p:txBody>
          <a:bodyPr/>
          <a:lstStyle/>
          <a:p>
            <a:pPr>
              <a:defRPr/>
            </a:pPr>
            <a:r>
              <a:rPr lang="en-US"/>
              <a:t>NJ Adv Bogart Annuity Calculator</a:t>
            </a:r>
            <a:endParaRPr lang="en-US" dirty="0"/>
          </a:p>
        </p:txBody>
      </p:sp>
      <p:sp>
        <p:nvSpPr>
          <p:cNvPr id="6" name="Slide Number Placeholder 5"/>
          <p:cNvSpPr>
            <a:spLocks noGrp="1"/>
          </p:cNvSpPr>
          <p:nvPr>
            <p:ph type="sldNum" sz="quarter" idx="4"/>
          </p:nvPr>
        </p:nvSpPr>
        <p:spPr/>
        <p:txBody>
          <a:bodyPr/>
          <a:lstStyle/>
          <a:p>
            <a:pPr>
              <a:defRPr/>
            </a:pPr>
            <a:fld id="{0C71C609-0F0D-4841-9F2F-030B3379F104}" type="slidenum">
              <a:rPr lang="en-US" altLang="en-US" smtClean="0"/>
              <a:pPr>
                <a:defRPr/>
              </a:pPr>
              <a:t>11</a:t>
            </a:fld>
            <a:endParaRPr lang="en-US" altLang="en-US" dirty="0"/>
          </a:p>
        </p:txBody>
      </p:sp>
    </p:spTree>
    <p:extLst>
      <p:ext uri="{BB962C8B-B14F-4D97-AF65-F5344CB8AC3E}">
        <p14:creationId xmlns:p14="http://schemas.microsoft.com/office/powerpoint/2010/main" val="3800487258"/>
      </p:ext>
    </p:extLst>
  </p:cSld>
  <p:clrMapOvr>
    <a:masterClrMapping/>
  </p:clrMapOvr>
  <mc:AlternateContent xmlns:mc="http://schemas.openxmlformats.org/markup-compatibility/2006" xmlns:p14="http://schemas.microsoft.com/office/powerpoint/2010/main">
    <mc:Choice Requires="p14">
      <p:transition spd="slow" p14:dur="2000" advTm="12608"/>
    </mc:Choice>
    <mc:Fallback xmlns="">
      <p:transition spd="slow" advTm="1260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sz="quarter" idx="12"/>
          </p:nvPr>
        </p:nvPicPr>
        <p:blipFill>
          <a:blip r:embed="rId2"/>
          <a:stretch>
            <a:fillRect/>
          </a:stretch>
        </p:blipFill>
        <p:spPr>
          <a:xfrm>
            <a:off x="3276600" y="1458083"/>
            <a:ext cx="5116529" cy="4600848"/>
          </a:xfrm>
          <a:prstGeom prst="rect">
            <a:avLst/>
          </a:prstGeom>
          <a:ln>
            <a:solidFill>
              <a:schemeClr val="tx1"/>
            </a:solidFill>
          </a:ln>
        </p:spPr>
      </p:pic>
      <p:sp>
        <p:nvSpPr>
          <p:cNvPr id="5" name="Title 4"/>
          <p:cNvSpPr>
            <a:spLocks noGrp="1"/>
          </p:cNvSpPr>
          <p:nvPr>
            <p:ph type="title"/>
          </p:nvPr>
        </p:nvSpPr>
        <p:spPr/>
        <p:txBody>
          <a:bodyPr>
            <a:normAutofit/>
          </a:bodyPr>
          <a:lstStyle/>
          <a:p>
            <a:r>
              <a:rPr lang="en-US" dirty="0"/>
              <a:t>Bogart Annuity Calculator – Part 3</a:t>
            </a:r>
          </a:p>
        </p:txBody>
      </p:sp>
      <p:sp>
        <p:nvSpPr>
          <p:cNvPr id="2" name="Footer Placeholder 1"/>
          <p:cNvSpPr>
            <a:spLocks noGrp="1"/>
          </p:cNvSpPr>
          <p:nvPr>
            <p:ph type="ftr" sz="quarter" idx="4294967295"/>
          </p:nvPr>
        </p:nvSpPr>
        <p:spPr>
          <a:xfrm>
            <a:off x="0" y="6265863"/>
            <a:ext cx="3860800" cy="365125"/>
          </a:xfrm>
        </p:spPr>
        <p:txBody>
          <a:bodyPr/>
          <a:lstStyle/>
          <a:p>
            <a:pPr>
              <a:defRPr/>
            </a:pPr>
            <a:r>
              <a:rPr lang="en-US"/>
              <a:t>NJ Adv Bogart Annuity Calculator</a:t>
            </a:r>
            <a:endParaRPr lang="en-US" dirty="0"/>
          </a:p>
        </p:txBody>
      </p:sp>
      <p:sp>
        <p:nvSpPr>
          <p:cNvPr id="3" name="Slide Number Placeholder 2"/>
          <p:cNvSpPr>
            <a:spLocks noGrp="1"/>
          </p:cNvSpPr>
          <p:nvPr>
            <p:ph type="sldNum" sz="quarter" idx="4294967295"/>
          </p:nvPr>
        </p:nvSpPr>
        <p:spPr>
          <a:xfrm>
            <a:off x="0" y="6265863"/>
            <a:ext cx="936625" cy="365125"/>
          </a:xfrm>
        </p:spPr>
        <p:txBody>
          <a:bodyPr/>
          <a:lstStyle/>
          <a:p>
            <a:pPr>
              <a:defRPr/>
            </a:pPr>
            <a:fld id="{AE820BBC-AC8A-41A2-B5A2-A38EDA688333}" type="slidenum">
              <a:rPr lang="en-US" altLang="en-US" smtClean="0"/>
              <a:pPr>
                <a:defRPr/>
              </a:pPr>
              <a:t>12</a:t>
            </a:fld>
            <a:endParaRPr lang="en-US" altLang="en-US" dirty="0"/>
          </a:p>
        </p:txBody>
      </p:sp>
      <p:sp>
        <p:nvSpPr>
          <p:cNvPr id="4" name="Date Placeholder 3">
            <a:extLst>
              <a:ext uri="{FF2B5EF4-FFF2-40B4-BE49-F238E27FC236}">
                <a16:creationId xmlns:a16="http://schemas.microsoft.com/office/drawing/2014/main" id="{E20EC2C4-24FC-4E40-9E63-73FBE269DB12}"/>
              </a:ext>
            </a:extLst>
          </p:cNvPr>
          <p:cNvSpPr>
            <a:spLocks noGrp="1"/>
          </p:cNvSpPr>
          <p:nvPr>
            <p:ph type="dt" sz="half" idx="2"/>
          </p:nvPr>
        </p:nvSpPr>
        <p:spPr/>
        <p:txBody>
          <a:bodyPr/>
          <a:lstStyle/>
          <a:p>
            <a:r>
              <a:rPr lang="en-US"/>
              <a:t>11-25-2020 v1.1</a:t>
            </a:r>
            <a:endParaRPr lang="en-US" dirty="0"/>
          </a:p>
        </p:txBody>
      </p:sp>
    </p:spTree>
    <p:extLst>
      <p:ext uri="{BB962C8B-B14F-4D97-AF65-F5344CB8AC3E}">
        <p14:creationId xmlns:p14="http://schemas.microsoft.com/office/powerpoint/2010/main" val="3883686508"/>
      </p:ext>
    </p:extLst>
  </p:cSld>
  <p:clrMapOvr>
    <a:masterClrMapping/>
  </p:clrMapOvr>
  <mc:AlternateContent xmlns:mc="http://schemas.openxmlformats.org/markup-compatibility/2006" xmlns:p14="http://schemas.microsoft.com/office/powerpoint/2010/main">
    <mc:Choice Requires="p14">
      <p:transition spd="slow" p14:dur="2000" advTm="137490"/>
    </mc:Choice>
    <mc:Fallback xmlns="">
      <p:transition spd="slow" advTm="13749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1278833" y="1524000"/>
            <a:ext cx="9753600" cy="4260793"/>
          </a:xfrm>
        </p:spPr>
        <p:txBody>
          <a:bodyPr>
            <a:normAutofit fontScale="77500" lnSpcReduction="20000"/>
          </a:bodyPr>
          <a:lstStyle/>
          <a:p>
            <a:r>
              <a:rPr lang="en-US" dirty="0"/>
              <a:t>This chart shows the following amounts for each year of expected pension payments:</a:t>
            </a:r>
          </a:p>
          <a:p>
            <a:pPr lvl="1"/>
            <a:r>
              <a:rPr lang="en-US" dirty="0"/>
              <a:t>How much of employee contributions have been recovered tax free in prior years </a:t>
            </a:r>
          </a:p>
          <a:p>
            <a:pPr lvl="2"/>
            <a:r>
              <a:rPr lang="en-US" dirty="0"/>
              <a:t>Total amounts excluded from taxable pension income in prior years</a:t>
            </a:r>
          </a:p>
          <a:p>
            <a:pPr lvl="1"/>
            <a:r>
              <a:rPr lang="en-US" dirty="0"/>
              <a:t>How much can be excluded for that year</a:t>
            </a:r>
          </a:p>
          <a:p>
            <a:pPr lvl="1"/>
            <a:r>
              <a:rPr lang="en-US" dirty="0"/>
              <a:t>How much is still to be recovered </a:t>
            </a:r>
          </a:p>
          <a:p>
            <a:r>
              <a:rPr lang="en-US" dirty="0"/>
              <a:t>This page can be used for each coming year to determine the taxable amount for Box 2a, without having to use the Bogart calculator each year</a:t>
            </a:r>
          </a:p>
          <a:p>
            <a:pPr lvl="1"/>
            <a:r>
              <a:rPr lang="en-US" dirty="0"/>
              <a:t>Printout should always be put in taxpayer envelope for use by next year’s counselor </a:t>
            </a:r>
          </a:p>
        </p:txBody>
      </p:sp>
      <p:sp>
        <p:nvSpPr>
          <p:cNvPr id="3" name="Title 2"/>
          <p:cNvSpPr>
            <a:spLocks noGrp="1"/>
          </p:cNvSpPr>
          <p:nvPr>
            <p:ph type="title"/>
          </p:nvPr>
        </p:nvSpPr>
        <p:spPr/>
        <p:txBody>
          <a:bodyPr>
            <a:normAutofit fontScale="90000"/>
          </a:bodyPr>
          <a:lstStyle/>
          <a:p>
            <a:r>
              <a:rPr lang="en-US" dirty="0"/>
              <a:t>Information on Part 3 of Bogart Annuity Calculator Results </a:t>
            </a:r>
          </a:p>
        </p:txBody>
      </p:sp>
      <p:sp>
        <p:nvSpPr>
          <p:cNvPr id="4" name="Date Placeholder 3"/>
          <p:cNvSpPr>
            <a:spLocks noGrp="1"/>
          </p:cNvSpPr>
          <p:nvPr>
            <p:ph type="dt" sz="half" idx="2"/>
          </p:nvPr>
        </p:nvSpPr>
        <p:spPr/>
        <p:txBody>
          <a:bodyPr/>
          <a:lstStyle/>
          <a:p>
            <a:r>
              <a:rPr lang="en-US"/>
              <a:t>11-25-2020 v1.1</a:t>
            </a:r>
            <a:endParaRPr lang="en-US" dirty="0"/>
          </a:p>
        </p:txBody>
      </p:sp>
      <p:sp>
        <p:nvSpPr>
          <p:cNvPr id="5" name="Footer Placeholder 4"/>
          <p:cNvSpPr>
            <a:spLocks noGrp="1"/>
          </p:cNvSpPr>
          <p:nvPr>
            <p:ph type="ftr" sz="quarter" idx="3"/>
          </p:nvPr>
        </p:nvSpPr>
        <p:spPr/>
        <p:txBody>
          <a:bodyPr/>
          <a:lstStyle/>
          <a:p>
            <a:pPr>
              <a:defRPr/>
            </a:pPr>
            <a:r>
              <a:rPr lang="en-US"/>
              <a:t>NJ Adv Bogart Annuity Calculator</a:t>
            </a:r>
            <a:endParaRPr lang="en-US" dirty="0"/>
          </a:p>
        </p:txBody>
      </p:sp>
      <p:sp>
        <p:nvSpPr>
          <p:cNvPr id="6" name="Slide Number Placeholder 5"/>
          <p:cNvSpPr>
            <a:spLocks noGrp="1"/>
          </p:cNvSpPr>
          <p:nvPr>
            <p:ph type="sldNum" sz="quarter" idx="4"/>
          </p:nvPr>
        </p:nvSpPr>
        <p:spPr/>
        <p:txBody>
          <a:bodyPr/>
          <a:lstStyle/>
          <a:p>
            <a:pPr>
              <a:defRPr/>
            </a:pPr>
            <a:fld id="{0C71C609-0F0D-4841-9F2F-030B3379F104}" type="slidenum">
              <a:rPr lang="en-US" altLang="en-US" smtClean="0"/>
              <a:pPr>
                <a:defRPr/>
              </a:pPr>
              <a:t>13</a:t>
            </a:fld>
            <a:endParaRPr lang="en-US" altLang="en-US" dirty="0"/>
          </a:p>
        </p:txBody>
      </p:sp>
    </p:spTree>
    <p:extLst>
      <p:ext uri="{BB962C8B-B14F-4D97-AF65-F5344CB8AC3E}">
        <p14:creationId xmlns:p14="http://schemas.microsoft.com/office/powerpoint/2010/main" val="3953023772"/>
      </p:ext>
    </p:extLst>
  </p:cSld>
  <p:clrMapOvr>
    <a:masterClrMapping/>
  </p:clrMapOvr>
  <mc:AlternateContent xmlns:mc="http://schemas.openxmlformats.org/markup-compatibility/2006" xmlns:p14="http://schemas.microsoft.com/office/powerpoint/2010/main">
    <mc:Choice Requires="p14">
      <p:transition spd="slow" p14:dur="2000" advTm="10339"/>
    </mc:Choice>
    <mc:Fallback xmlns="">
      <p:transition spd="slow" advTm="1033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3" y="28835"/>
            <a:ext cx="10439397" cy="1143000"/>
          </a:xfrm>
        </p:spPr>
        <p:txBody>
          <a:bodyPr>
            <a:normAutofit/>
          </a:bodyPr>
          <a:lstStyle/>
          <a:p>
            <a:r>
              <a:rPr lang="en-GB" altLang="en-US" sz="3100" dirty="0"/>
              <a:t>TSO - Entering Bogart Data from Part 2 Left Side Box (Slide 10)</a:t>
            </a:r>
            <a:br>
              <a:rPr lang="en-GB" altLang="en-US" sz="4800" dirty="0"/>
            </a:br>
            <a:r>
              <a:rPr lang="en-GB" altLang="en-US" sz="2400" dirty="0"/>
              <a:t>Federal Section&gt;Income&gt;</a:t>
            </a:r>
            <a:r>
              <a:rPr lang="pt-BR" sz="2400" dirty="0"/>
              <a:t> IRA/Pension Distributions &gt;Add or Edit a 1099-R</a:t>
            </a:r>
            <a:r>
              <a:rPr lang="en-US" sz="2400" dirty="0"/>
              <a:t> </a:t>
            </a:r>
          </a:p>
        </p:txBody>
      </p:sp>
      <p:sp>
        <p:nvSpPr>
          <p:cNvPr id="2" name="Footer Placeholder 1"/>
          <p:cNvSpPr>
            <a:spLocks noGrp="1"/>
          </p:cNvSpPr>
          <p:nvPr>
            <p:ph type="ftr" sz="quarter" idx="4294967295"/>
          </p:nvPr>
        </p:nvSpPr>
        <p:spPr>
          <a:xfrm>
            <a:off x="0" y="6265863"/>
            <a:ext cx="3860800" cy="365125"/>
          </a:xfrm>
        </p:spPr>
        <p:txBody>
          <a:bodyPr/>
          <a:lstStyle/>
          <a:p>
            <a:pPr>
              <a:defRPr/>
            </a:pPr>
            <a:r>
              <a:rPr lang="en-US"/>
              <a:t>NJ Adv Bogart Annuity Calculator</a:t>
            </a:r>
            <a:endParaRPr lang="en-US" dirty="0"/>
          </a:p>
        </p:txBody>
      </p:sp>
      <p:sp>
        <p:nvSpPr>
          <p:cNvPr id="3" name="Slide Number Placeholder 2"/>
          <p:cNvSpPr>
            <a:spLocks noGrp="1"/>
          </p:cNvSpPr>
          <p:nvPr>
            <p:ph type="sldNum" sz="quarter" idx="4294967295"/>
          </p:nvPr>
        </p:nvSpPr>
        <p:spPr>
          <a:xfrm>
            <a:off x="0" y="6265863"/>
            <a:ext cx="936625" cy="365125"/>
          </a:xfrm>
        </p:spPr>
        <p:txBody>
          <a:bodyPr/>
          <a:lstStyle/>
          <a:p>
            <a:pPr>
              <a:defRPr/>
            </a:pPr>
            <a:fld id="{AE820BBC-AC8A-41A2-B5A2-A38EDA688333}" type="slidenum">
              <a:rPr lang="en-US" altLang="en-US" smtClean="0"/>
              <a:pPr>
                <a:defRPr/>
              </a:pPr>
              <a:t>14</a:t>
            </a:fld>
            <a:endParaRPr lang="en-US" altLang="en-US" dirty="0"/>
          </a:p>
        </p:txBody>
      </p:sp>
      <p:pic>
        <p:nvPicPr>
          <p:cNvPr id="8" name="Picture 7"/>
          <p:cNvPicPr>
            <a:picLocks noChangeAspect="1"/>
          </p:cNvPicPr>
          <p:nvPr/>
        </p:nvPicPr>
        <p:blipFill>
          <a:blip r:embed="rId2"/>
          <a:stretch>
            <a:fillRect/>
          </a:stretch>
        </p:blipFill>
        <p:spPr>
          <a:xfrm>
            <a:off x="3270392" y="1309354"/>
            <a:ext cx="4141278" cy="5139071"/>
          </a:xfrm>
          <a:prstGeom prst="rect">
            <a:avLst/>
          </a:prstGeom>
          <a:ln>
            <a:solidFill>
              <a:schemeClr val="tx1"/>
            </a:solidFill>
          </a:ln>
        </p:spPr>
      </p:pic>
      <p:sp>
        <p:nvSpPr>
          <p:cNvPr id="9" name="TextBox 8"/>
          <p:cNvSpPr txBox="1"/>
          <p:nvPr/>
        </p:nvSpPr>
        <p:spPr>
          <a:xfrm>
            <a:off x="7701759" y="1587794"/>
            <a:ext cx="1886478" cy="369332"/>
          </a:xfrm>
          <a:prstGeom prst="rect">
            <a:avLst/>
          </a:prstGeom>
          <a:noFill/>
          <a:ln w="28575">
            <a:solidFill>
              <a:srgbClr val="FF0000"/>
            </a:solidFill>
          </a:ln>
        </p:spPr>
        <p:txBody>
          <a:bodyPr wrap="none" rtlCol="0">
            <a:spAutoFit/>
          </a:bodyPr>
          <a:lstStyle/>
          <a:p>
            <a:r>
              <a:rPr lang="en-US" b="1" dirty="0">
                <a:solidFill>
                  <a:srgbClr val="FF0000"/>
                </a:solidFill>
              </a:rPr>
              <a:t>Gross distribution</a:t>
            </a:r>
          </a:p>
        </p:txBody>
      </p:sp>
      <p:sp>
        <p:nvSpPr>
          <p:cNvPr id="10" name="TextBox 9"/>
          <p:cNvSpPr txBox="1"/>
          <p:nvPr/>
        </p:nvSpPr>
        <p:spPr>
          <a:xfrm>
            <a:off x="7710947" y="2242477"/>
            <a:ext cx="1706301" cy="369332"/>
          </a:xfrm>
          <a:prstGeom prst="rect">
            <a:avLst/>
          </a:prstGeom>
          <a:noFill/>
          <a:ln w="28575">
            <a:solidFill>
              <a:srgbClr val="FF0000"/>
            </a:solidFill>
          </a:ln>
        </p:spPr>
        <p:txBody>
          <a:bodyPr wrap="none" rtlCol="0">
            <a:spAutoFit/>
          </a:bodyPr>
          <a:lstStyle/>
          <a:p>
            <a:r>
              <a:rPr lang="en-US" b="1" dirty="0">
                <a:solidFill>
                  <a:srgbClr val="FF0000"/>
                </a:solidFill>
              </a:rPr>
              <a:t>Taxable amount</a:t>
            </a:r>
            <a:endParaRPr lang="en-US" dirty="0"/>
          </a:p>
        </p:txBody>
      </p:sp>
      <p:sp>
        <p:nvSpPr>
          <p:cNvPr id="13" name="Oval 12"/>
          <p:cNvSpPr/>
          <p:nvPr/>
        </p:nvSpPr>
        <p:spPr>
          <a:xfrm>
            <a:off x="5426260" y="1714012"/>
            <a:ext cx="887811" cy="30480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4" name="Oval 13"/>
          <p:cNvSpPr/>
          <p:nvPr/>
        </p:nvSpPr>
        <p:spPr>
          <a:xfrm>
            <a:off x="5444403" y="2271070"/>
            <a:ext cx="887811" cy="30480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cxnSp>
        <p:nvCxnSpPr>
          <p:cNvPr id="17" name="Straight Arrow Connector 16"/>
          <p:cNvCxnSpPr/>
          <p:nvPr/>
        </p:nvCxnSpPr>
        <p:spPr bwMode="auto">
          <a:xfrm flipH="1" flipV="1">
            <a:off x="6332214" y="1772460"/>
            <a:ext cx="1369545" cy="14514"/>
          </a:xfrm>
          <a:prstGeom prst="straightConnector1">
            <a:avLst/>
          </a:prstGeom>
          <a:noFill/>
          <a:ln w="38100" cap="flat" cmpd="sng" algn="ctr">
            <a:solidFill>
              <a:srgbClr val="FF0000"/>
            </a:solidFill>
            <a:prstDash val="solid"/>
            <a:round/>
            <a:headEnd type="none" w="med" len="med"/>
            <a:tailEnd type="triangle"/>
          </a:ln>
          <a:effectLst/>
        </p:spPr>
      </p:cxnSp>
      <p:cxnSp>
        <p:nvCxnSpPr>
          <p:cNvPr id="19" name="Straight Arrow Connector 18"/>
          <p:cNvCxnSpPr/>
          <p:nvPr/>
        </p:nvCxnSpPr>
        <p:spPr bwMode="auto">
          <a:xfrm flipH="1" flipV="1">
            <a:off x="6332214" y="2420232"/>
            <a:ext cx="1369545" cy="25400"/>
          </a:xfrm>
          <a:prstGeom prst="straightConnector1">
            <a:avLst/>
          </a:prstGeom>
          <a:noFill/>
          <a:ln w="38100" cap="flat" cmpd="sng" algn="ctr">
            <a:solidFill>
              <a:srgbClr val="FF0000"/>
            </a:solidFill>
            <a:prstDash val="solid"/>
            <a:round/>
            <a:headEnd type="none" w="med" len="med"/>
            <a:tailEnd type="triangle"/>
          </a:ln>
          <a:effectLst/>
        </p:spPr>
      </p:cxnSp>
      <p:sp>
        <p:nvSpPr>
          <p:cNvPr id="4" name="TextBox 3"/>
          <p:cNvSpPr txBox="1"/>
          <p:nvPr/>
        </p:nvSpPr>
        <p:spPr>
          <a:xfrm>
            <a:off x="780839" y="1965478"/>
            <a:ext cx="1348574" cy="646331"/>
          </a:xfrm>
          <a:prstGeom prst="rect">
            <a:avLst/>
          </a:prstGeom>
          <a:noFill/>
          <a:ln w="28575">
            <a:solidFill>
              <a:srgbClr val="FF0000"/>
            </a:solidFill>
          </a:ln>
        </p:spPr>
        <p:txBody>
          <a:bodyPr wrap="none" rtlCol="0">
            <a:spAutoFit/>
          </a:bodyPr>
          <a:lstStyle/>
          <a:p>
            <a:r>
              <a:rPr lang="en-US" b="1" dirty="0">
                <a:solidFill>
                  <a:srgbClr val="FF0000"/>
                </a:solidFill>
              </a:rPr>
              <a:t>See slide 10 </a:t>
            </a:r>
          </a:p>
          <a:p>
            <a:r>
              <a:rPr lang="en-US" b="1" dirty="0">
                <a:solidFill>
                  <a:srgbClr val="FF0000"/>
                </a:solidFill>
              </a:rPr>
              <a:t>left side box</a:t>
            </a:r>
          </a:p>
        </p:txBody>
      </p:sp>
      <p:sp>
        <p:nvSpPr>
          <p:cNvPr id="7" name="TextBox 6"/>
          <p:cNvSpPr txBox="1"/>
          <p:nvPr/>
        </p:nvSpPr>
        <p:spPr>
          <a:xfrm>
            <a:off x="7710947" y="6049785"/>
            <a:ext cx="2210605" cy="369332"/>
          </a:xfrm>
          <a:prstGeom prst="rect">
            <a:avLst/>
          </a:prstGeom>
          <a:noFill/>
          <a:ln w="28575">
            <a:solidFill>
              <a:srgbClr val="FF0000"/>
            </a:solidFill>
          </a:ln>
        </p:spPr>
        <p:txBody>
          <a:bodyPr wrap="none" rtlCol="0">
            <a:spAutoFit/>
          </a:bodyPr>
          <a:lstStyle/>
          <a:p>
            <a:r>
              <a:rPr lang="en-US" b="1" dirty="0">
                <a:solidFill>
                  <a:srgbClr val="FF0000"/>
                </a:solidFill>
              </a:rPr>
              <a:t>PSO health insurance</a:t>
            </a:r>
          </a:p>
        </p:txBody>
      </p:sp>
      <p:sp>
        <p:nvSpPr>
          <p:cNvPr id="24" name="Oval 23"/>
          <p:cNvSpPr/>
          <p:nvPr/>
        </p:nvSpPr>
        <p:spPr>
          <a:xfrm flipV="1">
            <a:off x="5469746" y="6157491"/>
            <a:ext cx="724821" cy="261625"/>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cxnSp>
        <p:nvCxnSpPr>
          <p:cNvPr id="28" name="Straight Arrow Connector 27"/>
          <p:cNvCxnSpPr>
            <a:stCxn id="7" idx="1"/>
          </p:cNvCxnSpPr>
          <p:nvPr/>
        </p:nvCxnSpPr>
        <p:spPr bwMode="auto">
          <a:xfrm flipH="1">
            <a:off x="6134102" y="6234451"/>
            <a:ext cx="1576845" cy="29607"/>
          </a:xfrm>
          <a:prstGeom prst="straightConnector1">
            <a:avLst/>
          </a:prstGeom>
          <a:noFill/>
          <a:ln w="38100" cap="flat" cmpd="sng" algn="ctr">
            <a:solidFill>
              <a:srgbClr val="FF0000"/>
            </a:solidFill>
            <a:prstDash val="solid"/>
            <a:round/>
            <a:headEnd type="none" w="med" len="med"/>
            <a:tailEnd type="triangle"/>
          </a:ln>
          <a:effectLst/>
        </p:spPr>
      </p:cxnSp>
      <p:sp>
        <p:nvSpPr>
          <p:cNvPr id="5" name="Date Placeholder 4">
            <a:extLst>
              <a:ext uri="{FF2B5EF4-FFF2-40B4-BE49-F238E27FC236}">
                <a16:creationId xmlns:a16="http://schemas.microsoft.com/office/drawing/2014/main" id="{45F8067C-5AB1-40E4-97A0-94781D347E7F}"/>
              </a:ext>
            </a:extLst>
          </p:cNvPr>
          <p:cNvSpPr>
            <a:spLocks noGrp="1"/>
          </p:cNvSpPr>
          <p:nvPr>
            <p:ph type="dt" sz="half" idx="10"/>
          </p:nvPr>
        </p:nvSpPr>
        <p:spPr/>
        <p:txBody>
          <a:bodyPr/>
          <a:lstStyle/>
          <a:p>
            <a:r>
              <a:rPr lang="en-US"/>
              <a:t>11-25-2020 v1.1</a:t>
            </a:r>
            <a:endParaRPr lang="en-US" dirty="0"/>
          </a:p>
        </p:txBody>
      </p:sp>
    </p:spTree>
    <p:extLst>
      <p:ext uri="{BB962C8B-B14F-4D97-AF65-F5344CB8AC3E}">
        <p14:creationId xmlns:p14="http://schemas.microsoft.com/office/powerpoint/2010/main" val="1584908721"/>
      </p:ext>
    </p:extLst>
  </p:cSld>
  <p:clrMapOvr>
    <a:masterClrMapping/>
  </p:clrMapOvr>
  <mc:AlternateContent xmlns:mc="http://schemas.openxmlformats.org/markup-compatibility/2006" xmlns:p14="http://schemas.microsoft.com/office/powerpoint/2010/main">
    <mc:Choice Requires="p14">
      <p:transition spd="slow" p14:dur="2000" advTm="110732"/>
    </mc:Choice>
    <mc:Fallback xmlns="">
      <p:transition spd="slow" advTm="110732"/>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05218" y="1295400"/>
            <a:ext cx="5210657" cy="4970463"/>
          </a:xfrm>
          <a:prstGeom prst="rect">
            <a:avLst/>
          </a:prstGeom>
          <a:ln>
            <a:solidFill>
              <a:schemeClr val="tx1"/>
            </a:solidFill>
          </a:ln>
        </p:spPr>
      </p:pic>
      <p:sp>
        <p:nvSpPr>
          <p:cNvPr id="6" name="Title 5"/>
          <p:cNvSpPr>
            <a:spLocks noGrp="1"/>
          </p:cNvSpPr>
          <p:nvPr>
            <p:ph type="title"/>
          </p:nvPr>
        </p:nvSpPr>
        <p:spPr>
          <a:xfrm>
            <a:off x="1066803" y="28835"/>
            <a:ext cx="10363197" cy="1143000"/>
          </a:xfrm>
        </p:spPr>
        <p:txBody>
          <a:bodyPr>
            <a:normAutofit/>
          </a:bodyPr>
          <a:lstStyle/>
          <a:p>
            <a:r>
              <a:rPr lang="en-GB" altLang="en-US" sz="3100" dirty="0"/>
              <a:t>TSO – Entering Bogart Data from Part 2 Left Side Box (Slide 10)</a:t>
            </a:r>
            <a:br>
              <a:rPr lang="en-GB" altLang="en-US" sz="4800" dirty="0"/>
            </a:br>
            <a:r>
              <a:rPr lang="en-GB" altLang="en-US" sz="2400" dirty="0"/>
              <a:t>Federal Section&gt;Income&gt;</a:t>
            </a:r>
            <a:r>
              <a:rPr lang="pt-BR" sz="2400" dirty="0"/>
              <a:t> IRA/Pension Distributions&gt;Add or Edit a 1099-R</a:t>
            </a:r>
            <a:r>
              <a:rPr lang="en-US" sz="2400" dirty="0"/>
              <a:t> </a:t>
            </a:r>
          </a:p>
        </p:txBody>
      </p:sp>
      <p:sp>
        <p:nvSpPr>
          <p:cNvPr id="2" name="Footer Placeholder 1"/>
          <p:cNvSpPr>
            <a:spLocks noGrp="1"/>
          </p:cNvSpPr>
          <p:nvPr>
            <p:ph type="ftr" sz="quarter" idx="4294967295"/>
          </p:nvPr>
        </p:nvSpPr>
        <p:spPr>
          <a:xfrm>
            <a:off x="0" y="6265863"/>
            <a:ext cx="3860800" cy="365125"/>
          </a:xfrm>
        </p:spPr>
        <p:txBody>
          <a:bodyPr/>
          <a:lstStyle/>
          <a:p>
            <a:pPr>
              <a:defRPr/>
            </a:pPr>
            <a:r>
              <a:rPr lang="en-US"/>
              <a:t>NJ Adv Bogart Annuity Calculator</a:t>
            </a:r>
            <a:endParaRPr lang="en-US" dirty="0"/>
          </a:p>
        </p:txBody>
      </p:sp>
      <p:sp>
        <p:nvSpPr>
          <p:cNvPr id="3" name="Slide Number Placeholder 2"/>
          <p:cNvSpPr>
            <a:spLocks noGrp="1"/>
          </p:cNvSpPr>
          <p:nvPr>
            <p:ph type="sldNum" sz="quarter" idx="4294967295"/>
          </p:nvPr>
        </p:nvSpPr>
        <p:spPr>
          <a:xfrm>
            <a:off x="0" y="6265863"/>
            <a:ext cx="936625" cy="365125"/>
          </a:xfrm>
        </p:spPr>
        <p:txBody>
          <a:bodyPr/>
          <a:lstStyle/>
          <a:p>
            <a:pPr>
              <a:defRPr/>
            </a:pPr>
            <a:fld id="{AE820BBC-AC8A-41A2-B5A2-A38EDA688333}" type="slidenum">
              <a:rPr lang="en-US" altLang="en-US" smtClean="0"/>
              <a:pPr>
                <a:defRPr/>
              </a:pPr>
              <a:t>15</a:t>
            </a:fld>
            <a:endParaRPr lang="en-US" altLang="en-US" dirty="0"/>
          </a:p>
        </p:txBody>
      </p:sp>
      <p:sp>
        <p:nvSpPr>
          <p:cNvPr id="10" name="TextBox 9"/>
          <p:cNvSpPr txBox="1"/>
          <p:nvPr/>
        </p:nvSpPr>
        <p:spPr>
          <a:xfrm>
            <a:off x="7789012" y="2754376"/>
            <a:ext cx="2976584" cy="369332"/>
          </a:xfrm>
          <a:prstGeom prst="rect">
            <a:avLst/>
          </a:prstGeom>
          <a:noFill/>
          <a:ln w="28575">
            <a:solidFill>
              <a:srgbClr val="FF0000"/>
            </a:solidFill>
          </a:ln>
        </p:spPr>
        <p:txBody>
          <a:bodyPr wrap="none" rtlCol="0">
            <a:spAutoFit/>
          </a:bodyPr>
          <a:lstStyle/>
          <a:p>
            <a:r>
              <a:rPr lang="en-US" b="1" dirty="0">
                <a:solidFill>
                  <a:srgbClr val="FF0000"/>
                </a:solidFill>
              </a:rPr>
              <a:t>Total employee contributions</a:t>
            </a:r>
            <a:endParaRPr lang="en-US" dirty="0"/>
          </a:p>
        </p:txBody>
      </p:sp>
      <p:sp>
        <p:nvSpPr>
          <p:cNvPr id="14" name="Oval 13"/>
          <p:cNvSpPr/>
          <p:nvPr/>
        </p:nvSpPr>
        <p:spPr>
          <a:xfrm>
            <a:off x="5477676" y="2766981"/>
            <a:ext cx="887811" cy="30480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cxnSp>
        <p:nvCxnSpPr>
          <p:cNvPr id="19" name="Straight Arrow Connector 18"/>
          <p:cNvCxnSpPr>
            <a:stCxn id="10" idx="1"/>
          </p:cNvCxnSpPr>
          <p:nvPr/>
        </p:nvCxnSpPr>
        <p:spPr bwMode="auto">
          <a:xfrm flipH="1" flipV="1">
            <a:off x="6365488" y="2897584"/>
            <a:ext cx="1423524" cy="41458"/>
          </a:xfrm>
          <a:prstGeom prst="straightConnector1">
            <a:avLst/>
          </a:prstGeom>
          <a:noFill/>
          <a:ln w="38100" cap="flat" cmpd="sng" algn="ctr">
            <a:solidFill>
              <a:srgbClr val="FF0000"/>
            </a:solidFill>
            <a:prstDash val="solid"/>
            <a:round/>
            <a:headEnd type="none" w="med" len="med"/>
            <a:tailEnd type="triangle"/>
          </a:ln>
          <a:effectLst/>
        </p:spPr>
      </p:cxnSp>
      <p:sp>
        <p:nvSpPr>
          <p:cNvPr id="35" name="TextBox 34"/>
          <p:cNvSpPr txBox="1"/>
          <p:nvPr/>
        </p:nvSpPr>
        <p:spPr>
          <a:xfrm>
            <a:off x="10693008" y="600335"/>
            <a:ext cx="704167" cy="338554"/>
          </a:xfrm>
          <a:prstGeom prst="rect">
            <a:avLst/>
          </a:prstGeom>
          <a:noFill/>
        </p:spPr>
        <p:txBody>
          <a:bodyPr wrap="none" rtlCol="0">
            <a:spAutoFit/>
          </a:bodyPr>
          <a:lstStyle/>
          <a:p>
            <a:r>
              <a:rPr lang="en-US" sz="1600" dirty="0">
                <a:solidFill>
                  <a:schemeClr val="bg1"/>
                </a:solidFill>
              </a:rPr>
              <a:t>cont’d</a:t>
            </a:r>
          </a:p>
        </p:txBody>
      </p:sp>
      <p:sp>
        <p:nvSpPr>
          <p:cNvPr id="7" name="Date Placeholder 6">
            <a:extLst>
              <a:ext uri="{FF2B5EF4-FFF2-40B4-BE49-F238E27FC236}">
                <a16:creationId xmlns:a16="http://schemas.microsoft.com/office/drawing/2014/main" id="{11424CDC-118C-4EF3-8FF8-1D1A2A438C03}"/>
              </a:ext>
            </a:extLst>
          </p:cNvPr>
          <p:cNvSpPr>
            <a:spLocks noGrp="1"/>
          </p:cNvSpPr>
          <p:nvPr>
            <p:ph type="dt" sz="half" idx="10"/>
          </p:nvPr>
        </p:nvSpPr>
        <p:spPr/>
        <p:txBody>
          <a:bodyPr/>
          <a:lstStyle/>
          <a:p>
            <a:r>
              <a:rPr lang="en-US"/>
              <a:t>11-25-2020 v1.1</a:t>
            </a:r>
            <a:endParaRPr lang="en-US" dirty="0"/>
          </a:p>
        </p:txBody>
      </p:sp>
    </p:spTree>
    <p:extLst>
      <p:ext uri="{BB962C8B-B14F-4D97-AF65-F5344CB8AC3E}">
        <p14:creationId xmlns:p14="http://schemas.microsoft.com/office/powerpoint/2010/main" val="2926485891"/>
      </p:ext>
    </p:extLst>
  </p:cSld>
  <p:clrMapOvr>
    <a:masterClrMapping/>
  </p:clrMapOvr>
  <mc:AlternateContent xmlns:mc="http://schemas.openxmlformats.org/markup-compatibility/2006" xmlns:p14="http://schemas.microsoft.com/office/powerpoint/2010/main">
    <mc:Choice Requires="p14">
      <p:transition spd="slow" p14:dur="2000" advTm="28146"/>
    </mc:Choice>
    <mc:Fallback xmlns="">
      <p:transition spd="slow" advTm="28146"/>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E31FA441-DDEF-4840-8792-1F5A2A4F1C10}"/>
              </a:ext>
            </a:extLst>
          </p:cNvPr>
          <p:cNvPicPr>
            <a:picLocks noGrp="1" noChangeAspect="1"/>
          </p:cNvPicPr>
          <p:nvPr>
            <p:ph sz="quarter" idx="12"/>
          </p:nvPr>
        </p:nvPicPr>
        <p:blipFill>
          <a:blip r:embed="rId2"/>
          <a:stretch>
            <a:fillRect/>
          </a:stretch>
        </p:blipFill>
        <p:spPr>
          <a:xfrm>
            <a:off x="1042389" y="1379069"/>
            <a:ext cx="3231160" cy="1745131"/>
          </a:xfrm>
          <a:prstGeom prst="rect">
            <a:avLst/>
          </a:prstGeom>
          <a:ln>
            <a:solidFill>
              <a:schemeClr val="tx1"/>
            </a:solidFill>
          </a:ln>
        </p:spPr>
      </p:pic>
      <p:sp>
        <p:nvSpPr>
          <p:cNvPr id="4" name="Title 3"/>
          <p:cNvSpPr>
            <a:spLocks noGrp="1"/>
          </p:cNvSpPr>
          <p:nvPr>
            <p:ph type="title"/>
          </p:nvPr>
        </p:nvSpPr>
        <p:spPr>
          <a:xfrm>
            <a:off x="1066803" y="28835"/>
            <a:ext cx="10591797" cy="1143000"/>
          </a:xfrm>
        </p:spPr>
        <p:txBody>
          <a:bodyPr>
            <a:normAutofit fontScale="90000"/>
          </a:bodyPr>
          <a:lstStyle/>
          <a:p>
            <a:r>
              <a:rPr lang="en-US" sz="3300" dirty="0"/>
              <a:t>TSO – Entering Bogart Data from Part 2 Right Side Box (Slide 10)</a:t>
            </a:r>
            <a:br>
              <a:rPr lang="en-US" sz="3300" dirty="0"/>
            </a:br>
            <a:r>
              <a:rPr lang="en-GB" altLang="en-US" sz="2400" dirty="0"/>
              <a:t>Federal Section&gt;Income&gt;</a:t>
            </a:r>
            <a:r>
              <a:rPr lang="pt-BR" sz="2400" dirty="0"/>
              <a:t> IRA/Pension Distributions &gt;Add or Edit a 1099-R&gt;Options</a:t>
            </a:r>
            <a:endParaRPr lang="en-US" sz="2400" dirty="0"/>
          </a:p>
        </p:txBody>
      </p:sp>
      <p:sp>
        <p:nvSpPr>
          <p:cNvPr id="2" name="Footer Placeholder 1"/>
          <p:cNvSpPr>
            <a:spLocks noGrp="1"/>
          </p:cNvSpPr>
          <p:nvPr>
            <p:ph type="ftr" sz="quarter" idx="4294967295"/>
          </p:nvPr>
        </p:nvSpPr>
        <p:spPr>
          <a:xfrm>
            <a:off x="0" y="6265863"/>
            <a:ext cx="3860800" cy="365125"/>
          </a:xfrm>
        </p:spPr>
        <p:txBody>
          <a:bodyPr/>
          <a:lstStyle/>
          <a:p>
            <a:pPr>
              <a:defRPr/>
            </a:pPr>
            <a:r>
              <a:rPr lang="en-US"/>
              <a:t>NJ Adv Bogart Annuity Calculator</a:t>
            </a:r>
            <a:endParaRPr lang="en-US" dirty="0"/>
          </a:p>
        </p:txBody>
      </p:sp>
      <p:sp>
        <p:nvSpPr>
          <p:cNvPr id="3" name="Slide Number Placeholder 2"/>
          <p:cNvSpPr>
            <a:spLocks noGrp="1"/>
          </p:cNvSpPr>
          <p:nvPr>
            <p:ph type="sldNum" sz="quarter" idx="4294967295"/>
          </p:nvPr>
        </p:nvSpPr>
        <p:spPr>
          <a:xfrm>
            <a:off x="0" y="6265863"/>
            <a:ext cx="936625" cy="365125"/>
          </a:xfrm>
        </p:spPr>
        <p:txBody>
          <a:bodyPr/>
          <a:lstStyle/>
          <a:p>
            <a:pPr>
              <a:defRPr/>
            </a:pPr>
            <a:fld id="{9C9E3000-1FE7-4597-BE23-A1AC10F0DE04}" type="slidenum">
              <a:rPr lang="en-US" altLang="en-US" smtClean="0"/>
              <a:pPr>
                <a:defRPr/>
              </a:pPr>
              <a:t>16</a:t>
            </a:fld>
            <a:endParaRPr lang="en-US" altLang="en-US" dirty="0"/>
          </a:p>
        </p:txBody>
      </p:sp>
      <p:pic>
        <p:nvPicPr>
          <p:cNvPr id="5" name="Picture 4"/>
          <p:cNvPicPr>
            <a:picLocks noChangeAspect="1"/>
          </p:cNvPicPr>
          <p:nvPr/>
        </p:nvPicPr>
        <p:blipFill>
          <a:blip r:embed="rId3"/>
          <a:stretch>
            <a:fillRect/>
          </a:stretch>
        </p:blipFill>
        <p:spPr>
          <a:xfrm>
            <a:off x="4458558" y="3037357"/>
            <a:ext cx="6910137" cy="3228506"/>
          </a:xfrm>
          <a:prstGeom prst="rect">
            <a:avLst/>
          </a:prstGeom>
          <a:ln>
            <a:solidFill>
              <a:schemeClr val="tx1"/>
            </a:solidFill>
          </a:ln>
        </p:spPr>
      </p:pic>
      <p:sp>
        <p:nvSpPr>
          <p:cNvPr id="6" name="Oval 5"/>
          <p:cNvSpPr/>
          <p:nvPr/>
        </p:nvSpPr>
        <p:spPr>
          <a:xfrm>
            <a:off x="4114799" y="3844831"/>
            <a:ext cx="2895600" cy="60960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8" name="TextBox 7"/>
          <p:cNvSpPr txBox="1"/>
          <p:nvPr/>
        </p:nvSpPr>
        <p:spPr>
          <a:xfrm>
            <a:off x="7575606" y="3964965"/>
            <a:ext cx="2351028" cy="369332"/>
          </a:xfrm>
          <a:prstGeom prst="rect">
            <a:avLst/>
          </a:prstGeom>
          <a:noFill/>
        </p:spPr>
        <p:txBody>
          <a:bodyPr wrap="none" rtlCol="0">
            <a:spAutoFit/>
          </a:bodyPr>
          <a:lstStyle/>
          <a:p>
            <a:r>
              <a:rPr lang="en-US" b="1" dirty="0">
                <a:solidFill>
                  <a:srgbClr val="FF0000"/>
                </a:solidFill>
              </a:rPr>
              <a:t>Includes PSO exclusion</a:t>
            </a:r>
          </a:p>
        </p:txBody>
      </p:sp>
      <p:sp>
        <p:nvSpPr>
          <p:cNvPr id="9" name="TextBox 8"/>
          <p:cNvSpPr txBox="1"/>
          <p:nvPr/>
        </p:nvSpPr>
        <p:spPr>
          <a:xfrm>
            <a:off x="7560069" y="4454431"/>
            <a:ext cx="2451953" cy="923330"/>
          </a:xfrm>
          <a:prstGeom prst="rect">
            <a:avLst/>
          </a:prstGeom>
          <a:noFill/>
        </p:spPr>
        <p:txBody>
          <a:bodyPr wrap="none" rtlCol="0">
            <a:spAutoFit/>
          </a:bodyPr>
          <a:lstStyle/>
          <a:p>
            <a:r>
              <a:rPr lang="en-US" b="1" dirty="0">
                <a:solidFill>
                  <a:srgbClr val="FF0000"/>
                </a:solidFill>
              </a:rPr>
              <a:t>Use for PSO exclusion if</a:t>
            </a:r>
          </a:p>
          <a:p>
            <a:r>
              <a:rPr lang="en-US" b="1" dirty="0">
                <a:solidFill>
                  <a:srgbClr val="FF0000"/>
                </a:solidFill>
              </a:rPr>
              <a:t>taxable amount is given</a:t>
            </a:r>
          </a:p>
          <a:p>
            <a:r>
              <a:rPr lang="en-US" b="1" dirty="0">
                <a:solidFill>
                  <a:srgbClr val="FF0000"/>
                </a:solidFill>
              </a:rPr>
              <a:t>in 1099-R Box 2a</a:t>
            </a:r>
          </a:p>
        </p:txBody>
      </p:sp>
      <p:sp>
        <p:nvSpPr>
          <p:cNvPr id="12" name="Oval 11">
            <a:extLst>
              <a:ext uri="{FF2B5EF4-FFF2-40B4-BE49-F238E27FC236}">
                <a16:creationId xmlns:a16="http://schemas.microsoft.com/office/drawing/2014/main" id="{183D9D88-27B2-498E-970A-93D65CB6DDD4}"/>
              </a:ext>
            </a:extLst>
          </p:cNvPr>
          <p:cNvSpPr/>
          <p:nvPr/>
        </p:nvSpPr>
        <p:spPr>
          <a:xfrm>
            <a:off x="823304" y="2570115"/>
            <a:ext cx="3647095" cy="60960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7" name="TextBox 6">
            <a:extLst>
              <a:ext uri="{FF2B5EF4-FFF2-40B4-BE49-F238E27FC236}">
                <a16:creationId xmlns:a16="http://schemas.microsoft.com/office/drawing/2014/main" id="{B1DE732E-8BA5-4127-96FE-73793A2CB1FF}"/>
              </a:ext>
            </a:extLst>
          </p:cNvPr>
          <p:cNvSpPr txBox="1"/>
          <p:nvPr/>
        </p:nvSpPr>
        <p:spPr>
          <a:xfrm>
            <a:off x="2596242" y="1550598"/>
            <a:ext cx="1518557" cy="369332"/>
          </a:xfrm>
          <a:prstGeom prst="rect">
            <a:avLst/>
          </a:prstGeom>
          <a:noFill/>
          <a:ln w="28575">
            <a:solidFill>
              <a:srgbClr val="FF0000"/>
            </a:solidFill>
          </a:ln>
        </p:spPr>
        <p:txBody>
          <a:bodyPr wrap="none" rtlCol="0">
            <a:spAutoFit/>
          </a:bodyPr>
          <a:lstStyle/>
          <a:p>
            <a:r>
              <a:rPr lang="en-US" b="1" dirty="0">
                <a:solidFill>
                  <a:srgbClr val="FF0000"/>
                </a:solidFill>
              </a:rPr>
              <a:t>1099-R screen</a:t>
            </a:r>
          </a:p>
        </p:txBody>
      </p:sp>
      <p:sp>
        <p:nvSpPr>
          <p:cNvPr id="13" name="Date Placeholder 12">
            <a:extLst>
              <a:ext uri="{FF2B5EF4-FFF2-40B4-BE49-F238E27FC236}">
                <a16:creationId xmlns:a16="http://schemas.microsoft.com/office/drawing/2014/main" id="{3F70ED45-65DE-4518-8D6B-AE65422C7538}"/>
              </a:ext>
            </a:extLst>
          </p:cNvPr>
          <p:cNvSpPr>
            <a:spLocks noGrp="1"/>
          </p:cNvSpPr>
          <p:nvPr>
            <p:ph type="dt" sz="half" idx="2"/>
          </p:nvPr>
        </p:nvSpPr>
        <p:spPr/>
        <p:txBody>
          <a:bodyPr/>
          <a:lstStyle/>
          <a:p>
            <a:r>
              <a:rPr lang="en-US"/>
              <a:t>11-25-2020 v1.1</a:t>
            </a:r>
            <a:endParaRPr lang="en-US" dirty="0"/>
          </a:p>
        </p:txBody>
      </p:sp>
    </p:spTree>
    <p:extLst>
      <p:ext uri="{BB962C8B-B14F-4D97-AF65-F5344CB8AC3E}">
        <p14:creationId xmlns:p14="http://schemas.microsoft.com/office/powerpoint/2010/main" val="3651235405"/>
      </p:ext>
    </p:extLst>
  </p:cSld>
  <p:clrMapOvr>
    <a:masterClrMapping/>
  </p:clrMapOvr>
  <mc:AlternateContent xmlns:mc="http://schemas.openxmlformats.org/markup-compatibility/2006" xmlns:p14="http://schemas.microsoft.com/office/powerpoint/2010/main">
    <mc:Choice Requires="p14">
      <p:transition spd="slow" p14:dur="2000" advTm="131815"/>
    </mc:Choice>
    <mc:Fallback xmlns="">
      <p:transition spd="slow" advTm="131815"/>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NJ Adv Bogart Annuity Calculator</a:t>
            </a:r>
            <a:endParaRPr lang="en-US" dirty="0"/>
          </a:p>
        </p:txBody>
      </p:sp>
      <p:sp>
        <p:nvSpPr>
          <p:cNvPr id="3" name="Slide Number Placeholder 2"/>
          <p:cNvSpPr>
            <a:spLocks noGrp="1"/>
          </p:cNvSpPr>
          <p:nvPr>
            <p:ph type="sldNum" sz="quarter" idx="12"/>
          </p:nvPr>
        </p:nvSpPr>
        <p:spPr/>
        <p:txBody>
          <a:bodyPr/>
          <a:lstStyle/>
          <a:p>
            <a:pPr>
              <a:defRPr/>
            </a:pPr>
            <a:fld id="{9C9E3000-1FE7-4597-BE23-A1AC10F0DE04}" type="slidenum">
              <a:rPr lang="en-US" altLang="en-US" smtClean="0"/>
              <a:pPr>
                <a:defRPr/>
              </a:pPr>
              <a:t>17</a:t>
            </a:fld>
            <a:endParaRPr lang="en-US" altLang="en-US" dirty="0"/>
          </a:p>
        </p:txBody>
      </p:sp>
      <p:sp>
        <p:nvSpPr>
          <p:cNvPr id="4" name="Title 3"/>
          <p:cNvSpPr>
            <a:spLocks noGrp="1"/>
          </p:cNvSpPr>
          <p:nvPr>
            <p:ph type="title"/>
          </p:nvPr>
        </p:nvSpPr>
        <p:spPr>
          <a:xfrm>
            <a:off x="1066803" y="28835"/>
            <a:ext cx="10667997" cy="1143000"/>
          </a:xfrm>
        </p:spPr>
        <p:txBody>
          <a:bodyPr>
            <a:normAutofit fontScale="90000"/>
          </a:bodyPr>
          <a:lstStyle/>
          <a:p>
            <a:r>
              <a:rPr lang="en-US" sz="3300" dirty="0"/>
              <a:t>TSO – Entering Bogart Data from Part 2 Right Side Box (Slide 10) </a:t>
            </a:r>
            <a:br>
              <a:rPr lang="en-US" sz="3300" dirty="0"/>
            </a:br>
            <a:r>
              <a:rPr lang="en-GB" altLang="en-US" sz="2400" dirty="0"/>
              <a:t>Federal Section&gt;Income&gt;</a:t>
            </a:r>
            <a:r>
              <a:rPr lang="pt-BR" sz="2400" dirty="0"/>
              <a:t> IRA/Pension Distributions &gt;Add or Edit a 1099R&gt;Options&gt; Simplified Method Worksheet</a:t>
            </a:r>
            <a:endParaRPr lang="en-US" sz="2400" dirty="0"/>
          </a:p>
        </p:txBody>
      </p:sp>
      <p:pic>
        <p:nvPicPr>
          <p:cNvPr id="6" name="Picture 5"/>
          <p:cNvPicPr>
            <a:picLocks noChangeAspect="1"/>
          </p:cNvPicPr>
          <p:nvPr/>
        </p:nvPicPr>
        <p:blipFill>
          <a:blip r:embed="rId2"/>
          <a:stretch>
            <a:fillRect/>
          </a:stretch>
        </p:blipFill>
        <p:spPr>
          <a:xfrm>
            <a:off x="4191000" y="1304150"/>
            <a:ext cx="3848637" cy="4961155"/>
          </a:xfrm>
          <a:prstGeom prst="rect">
            <a:avLst/>
          </a:prstGeom>
          <a:ln>
            <a:solidFill>
              <a:schemeClr val="tx1"/>
            </a:solidFill>
          </a:ln>
        </p:spPr>
      </p:pic>
      <p:sp>
        <p:nvSpPr>
          <p:cNvPr id="7" name="TextBox 6"/>
          <p:cNvSpPr txBox="1"/>
          <p:nvPr/>
        </p:nvSpPr>
        <p:spPr>
          <a:xfrm>
            <a:off x="1295400" y="1859577"/>
            <a:ext cx="1473160" cy="646331"/>
          </a:xfrm>
          <a:prstGeom prst="rect">
            <a:avLst/>
          </a:prstGeom>
          <a:noFill/>
          <a:ln w="28575">
            <a:solidFill>
              <a:srgbClr val="FF0000"/>
            </a:solidFill>
          </a:ln>
        </p:spPr>
        <p:txBody>
          <a:bodyPr wrap="none" rtlCol="0">
            <a:spAutoFit/>
          </a:bodyPr>
          <a:lstStyle/>
          <a:p>
            <a:r>
              <a:rPr lang="en-US" b="1" dirty="0">
                <a:solidFill>
                  <a:srgbClr val="FF0000"/>
                </a:solidFill>
              </a:rPr>
              <a:t>See slide 10</a:t>
            </a:r>
          </a:p>
          <a:p>
            <a:r>
              <a:rPr lang="en-US" b="1" dirty="0">
                <a:solidFill>
                  <a:srgbClr val="FF0000"/>
                </a:solidFill>
              </a:rPr>
              <a:t>right side box</a:t>
            </a:r>
          </a:p>
        </p:txBody>
      </p:sp>
      <p:sp>
        <p:nvSpPr>
          <p:cNvPr id="9" name="TextBox 8"/>
          <p:cNvSpPr txBox="1"/>
          <p:nvPr/>
        </p:nvSpPr>
        <p:spPr>
          <a:xfrm>
            <a:off x="8305800" y="1644134"/>
            <a:ext cx="184731" cy="430887"/>
          </a:xfrm>
          <a:prstGeom prst="rect">
            <a:avLst/>
          </a:prstGeom>
          <a:noFill/>
          <a:ln>
            <a:noFill/>
          </a:ln>
        </p:spPr>
        <p:txBody>
          <a:bodyPr wrap="none" rtlCol="0">
            <a:spAutoFit/>
          </a:bodyPr>
          <a:lstStyle/>
          <a:p>
            <a:endParaRPr lang="en-US" sz="2200" b="1" dirty="0">
              <a:solidFill>
                <a:srgbClr val="FF0000"/>
              </a:solidFill>
            </a:endParaRPr>
          </a:p>
        </p:txBody>
      </p:sp>
      <p:sp>
        <p:nvSpPr>
          <p:cNvPr id="5" name="Date Placeholder 4">
            <a:extLst>
              <a:ext uri="{FF2B5EF4-FFF2-40B4-BE49-F238E27FC236}">
                <a16:creationId xmlns:a16="http://schemas.microsoft.com/office/drawing/2014/main" id="{06ED1822-CC2C-427F-9BA1-1B5373B65FB3}"/>
              </a:ext>
            </a:extLst>
          </p:cNvPr>
          <p:cNvSpPr>
            <a:spLocks noGrp="1"/>
          </p:cNvSpPr>
          <p:nvPr>
            <p:ph type="dt" sz="half" idx="10"/>
          </p:nvPr>
        </p:nvSpPr>
        <p:spPr/>
        <p:txBody>
          <a:bodyPr/>
          <a:lstStyle/>
          <a:p>
            <a:r>
              <a:rPr lang="en-US"/>
              <a:t>11-25-2020 v1.1</a:t>
            </a:r>
            <a:endParaRPr lang="en-US" dirty="0"/>
          </a:p>
        </p:txBody>
      </p:sp>
    </p:spTree>
    <p:extLst>
      <p:ext uri="{BB962C8B-B14F-4D97-AF65-F5344CB8AC3E}">
        <p14:creationId xmlns:p14="http://schemas.microsoft.com/office/powerpoint/2010/main" val="427436653"/>
      </p:ext>
    </p:extLst>
  </p:cSld>
  <p:clrMapOvr>
    <a:masterClrMapping/>
  </p:clrMapOvr>
  <mc:AlternateContent xmlns:mc="http://schemas.openxmlformats.org/markup-compatibility/2006" xmlns:p14="http://schemas.microsoft.com/office/powerpoint/2010/main">
    <mc:Choice Requires="p14">
      <p:transition spd="slow" p14:dur="2000" advTm="113404"/>
    </mc:Choice>
    <mc:Fallback xmlns="">
      <p:transition spd="slow" advTm="113404"/>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2"/>
          </p:nvPr>
        </p:nvSpPr>
        <p:spPr>
          <a:xfrm>
            <a:off x="1278833" y="1371600"/>
            <a:ext cx="9753600" cy="4894263"/>
          </a:xfrm>
        </p:spPr>
        <p:txBody>
          <a:bodyPr/>
          <a:lstStyle/>
          <a:p>
            <a:r>
              <a:rPr lang="en-US" dirty="0"/>
              <a:t>TSO displays when taxable amount is less than gross distribution.  In Davenport case, just click Continue</a:t>
            </a:r>
          </a:p>
        </p:txBody>
      </p:sp>
      <p:sp>
        <p:nvSpPr>
          <p:cNvPr id="4" name="Title 3"/>
          <p:cNvSpPr>
            <a:spLocks noGrp="1"/>
          </p:cNvSpPr>
          <p:nvPr>
            <p:ph type="title"/>
          </p:nvPr>
        </p:nvSpPr>
        <p:spPr/>
        <p:txBody>
          <a:bodyPr/>
          <a:lstStyle/>
          <a:p>
            <a:r>
              <a:rPr lang="en-US" dirty="0"/>
              <a:t>TSO – Warning about Form 1099-R</a:t>
            </a:r>
          </a:p>
        </p:txBody>
      </p:sp>
      <p:sp>
        <p:nvSpPr>
          <p:cNvPr id="2" name="Footer Placeholder 1"/>
          <p:cNvSpPr>
            <a:spLocks noGrp="1"/>
          </p:cNvSpPr>
          <p:nvPr>
            <p:ph type="ftr" sz="quarter" idx="4294967295"/>
          </p:nvPr>
        </p:nvSpPr>
        <p:spPr>
          <a:xfrm>
            <a:off x="0" y="6265863"/>
            <a:ext cx="3860800" cy="365125"/>
          </a:xfrm>
        </p:spPr>
        <p:txBody>
          <a:bodyPr/>
          <a:lstStyle/>
          <a:p>
            <a:pPr>
              <a:defRPr/>
            </a:pPr>
            <a:r>
              <a:rPr lang="en-US"/>
              <a:t>NJ Adv Bogart Annuity Calculator</a:t>
            </a:r>
            <a:endParaRPr lang="en-US" dirty="0"/>
          </a:p>
        </p:txBody>
      </p:sp>
      <p:sp>
        <p:nvSpPr>
          <p:cNvPr id="3" name="Slide Number Placeholder 2"/>
          <p:cNvSpPr>
            <a:spLocks noGrp="1"/>
          </p:cNvSpPr>
          <p:nvPr>
            <p:ph type="sldNum" sz="quarter" idx="4294967295"/>
          </p:nvPr>
        </p:nvSpPr>
        <p:spPr>
          <a:xfrm>
            <a:off x="0" y="6265863"/>
            <a:ext cx="936625" cy="365125"/>
          </a:xfrm>
        </p:spPr>
        <p:txBody>
          <a:bodyPr/>
          <a:lstStyle/>
          <a:p>
            <a:pPr>
              <a:defRPr/>
            </a:pPr>
            <a:fld id="{9C9E3000-1FE7-4597-BE23-A1AC10F0DE04}" type="slidenum">
              <a:rPr lang="en-US" altLang="en-US" smtClean="0"/>
              <a:pPr>
                <a:defRPr/>
              </a:pPr>
              <a:t>18</a:t>
            </a:fld>
            <a:endParaRPr lang="en-US" altLang="en-US" dirty="0"/>
          </a:p>
        </p:txBody>
      </p:sp>
      <p:pic>
        <p:nvPicPr>
          <p:cNvPr id="5" name="Picture 4"/>
          <p:cNvPicPr>
            <a:picLocks noChangeAspect="1"/>
          </p:cNvPicPr>
          <p:nvPr/>
        </p:nvPicPr>
        <p:blipFill>
          <a:blip r:embed="rId3"/>
          <a:stretch>
            <a:fillRect/>
          </a:stretch>
        </p:blipFill>
        <p:spPr>
          <a:xfrm>
            <a:off x="1828800" y="2502748"/>
            <a:ext cx="8458200" cy="3563350"/>
          </a:xfrm>
          <a:prstGeom prst="rect">
            <a:avLst/>
          </a:prstGeom>
          <a:ln>
            <a:solidFill>
              <a:schemeClr val="tx1"/>
            </a:solidFill>
          </a:ln>
        </p:spPr>
      </p:pic>
      <p:sp>
        <p:nvSpPr>
          <p:cNvPr id="7" name="Oval 6"/>
          <p:cNvSpPr/>
          <p:nvPr/>
        </p:nvSpPr>
        <p:spPr>
          <a:xfrm flipV="1">
            <a:off x="8305800" y="5410195"/>
            <a:ext cx="1981200" cy="655902"/>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9" name="Date Placeholder 8">
            <a:extLst>
              <a:ext uri="{FF2B5EF4-FFF2-40B4-BE49-F238E27FC236}">
                <a16:creationId xmlns:a16="http://schemas.microsoft.com/office/drawing/2014/main" id="{CDDD53F2-E5CC-43D8-A1EC-AFB750A0231C}"/>
              </a:ext>
            </a:extLst>
          </p:cNvPr>
          <p:cNvSpPr>
            <a:spLocks noGrp="1"/>
          </p:cNvSpPr>
          <p:nvPr>
            <p:ph type="dt" sz="half" idx="2"/>
          </p:nvPr>
        </p:nvSpPr>
        <p:spPr/>
        <p:txBody>
          <a:bodyPr/>
          <a:lstStyle/>
          <a:p>
            <a:r>
              <a:rPr lang="en-US"/>
              <a:t>11-25-2020 v1.1</a:t>
            </a:r>
            <a:endParaRPr lang="en-US" dirty="0"/>
          </a:p>
        </p:txBody>
      </p:sp>
    </p:spTree>
    <p:extLst>
      <p:ext uri="{BB962C8B-B14F-4D97-AF65-F5344CB8AC3E}">
        <p14:creationId xmlns:p14="http://schemas.microsoft.com/office/powerpoint/2010/main" val="1978628349"/>
      </p:ext>
    </p:extLst>
  </p:cSld>
  <p:clrMapOvr>
    <a:masterClrMapping/>
  </p:clrMapOvr>
  <mc:AlternateContent xmlns:mc="http://schemas.openxmlformats.org/markup-compatibility/2006" xmlns:p14="http://schemas.microsoft.com/office/powerpoint/2010/main">
    <mc:Choice Requires="p14">
      <p:transition spd="slow" p14:dur="2000" advTm="57803"/>
    </mc:Choice>
    <mc:Fallback xmlns="">
      <p:transition spd="slow" advTm="57803"/>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NJ Adv Bogart Annuity Calculator</a:t>
            </a:r>
            <a:endParaRPr lang="en-US" dirty="0"/>
          </a:p>
        </p:txBody>
      </p:sp>
      <p:sp>
        <p:nvSpPr>
          <p:cNvPr id="3" name="Slide Number Placeholder 2"/>
          <p:cNvSpPr>
            <a:spLocks noGrp="1"/>
          </p:cNvSpPr>
          <p:nvPr>
            <p:ph type="sldNum" sz="quarter" idx="12"/>
          </p:nvPr>
        </p:nvSpPr>
        <p:spPr/>
        <p:txBody>
          <a:bodyPr/>
          <a:lstStyle/>
          <a:p>
            <a:pPr>
              <a:defRPr/>
            </a:pPr>
            <a:fld id="{9C9E3000-1FE7-4597-BE23-A1AC10F0DE04}" type="slidenum">
              <a:rPr lang="en-US" altLang="en-US" smtClean="0"/>
              <a:pPr>
                <a:defRPr/>
              </a:pPr>
              <a:t>19</a:t>
            </a:fld>
            <a:endParaRPr lang="en-US" altLang="en-US" dirty="0"/>
          </a:p>
        </p:txBody>
      </p:sp>
      <p:sp>
        <p:nvSpPr>
          <p:cNvPr id="4" name="Title 3"/>
          <p:cNvSpPr>
            <a:spLocks noGrp="1"/>
          </p:cNvSpPr>
          <p:nvPr>
            <p:ph type="title"/>
          </p:nvPr>
        </p:nvSpPr>
        <p:spPr>
          <a:xfrm>
            <a:off x="1066803" y="28835"/>
            <a:ext cx="10210797" cy="1143000"/>
          </a:xfrm>
        </p:spPr>
        <p:txBody>
          <a:bodyPr>
            <a:normAutofit fontScale="90000"/>
          </a:bodyPr>
          <a:lstStyle/>
          <a:p>
            <a:r>
              <a:rPr lang="en-US" sz="3600" dirty="0"/>
              <a:t>TSO – Entering Reason for Nontaxable Portion of 1099-R</a:t>
            </a:r>
            <a:r>
              <a:rPr lang="en-GB" altLang="en-US" dirty="0"/>
              <a:t> </a:t>
            </a:r>
            <a:r>
              <a:rPr lang="en-GB" altLang="en-US" sz="2400" dirty="0"/>
              <a:t>Federal Section&gt;Income&gt;</a:t>
            </a:r>
            <a:r>
              <a:rPr lang="pt-BR" sz="2400" dirty="0"/>
              <a:t>IRA/Pension Distributions </a:t>
            </a:r>
            <a:endParaRPr lang="en-US" dirty="0"/>
          </a:p>
        </p:txBody>
      </p:sp>
      <p:pic>
        <p:nvPicPr>
          <p:cNvPr id="5" name="Picture 4"/>
          <p:cNvPicPr>
            <a:picLocks noChangeAspect="1"/>
          </p:cNvPicPr>
          <p:nvPr/>
        </p:nvPicPr>
        <p:blipFill>
          <a:blip r:embed="rId2"/>
          <a:stretch>
            <a:fillRect/>
          </a:stretch>
        </p:blipFill>
        <p:spPr>
          <a:xfrm>
            <a:off x="1789534" y="1403349"/>
            <a:ext cx="7202066" cy="4669631"/>
          </a:xfrm>
          <a:prstGeom prst="rect">
            <a:avLst/>
          </a:prstGeom>
          <a:ln>
            <a:solidFill>
              <a:schemeClr val="tx1"/>
            </a:solidFill>
          </a:ln>
        </p:spPr>
      </p:pic>
      <p:sp>
        <p:nvSpPr>
          <p:cNvPr id="6" name="Oval 5"/>
          <p:cNvSpPr/>
          <p:nvPr/>
        </p:nvSpPr>
        <p:spPr>
          <a:xfrm>
            <a:off x="1676400" y="4343400"/>
            <a:ext cx="2438400" cy="53340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7" name="Date Placeholder 6">
            <a:extLst>
              <a:ext uri="{FF2B5EF4-FFF2-40B4-BE49-F238E27FC236}">
                <a16:creationId xmlns:a16="http://schemas.microsoft.com/office/drawing/2014/main" id="{DC62468D-1B76-4A16-84B1-DB30E59EBC42}"/>
              </a:ext>
            </a:extLst>
          </p:cNvPr>
          <p:cNvSpPr>
            <a:spLocks noGrp="1"/>
          </p:cNvSpPr>
          <p:nvPr>
            <p:ph type="dt" sz="half" idx="10"/>
          </p:nvPr>
        </p:nvSpPr>
        <p:spPr/>
        <p:txBody>
          <a:bodyPr/>
          <a:lstStyle/>
          <a:p>
            <a:r>
              <a:rPr lang="en-US"/>
              <a:t>11-25-2020 v1.1</a:t>
            </a:r>
            <a:endParaRPr lang="en-US" dirty="0"/>
          </a:p>
        </p:txBody>
      </p:sp>
    </p:spTree>
    <p:extLst>
      <p:ext uri="{BB962C8B-B14F-4D97-AF65-F5344CB8AC3E}">
        <p14:creationId xmlns:p14="http://schemas.microsoft.com/office/powerpoint/2010/main" val="1323010240"/>
      </p:ext>
    </p:extLst>
  </p:cSld>
  <p:clrMapOvr>
    <a:masterClrMapping/>
  </p:clrMapOvr>
  <mc:AlternateContent xmlns:mc="http://schemas.openxmlformats.org/markup-compatibility/2006" xmlns:p14="http://schemas.microsoft.com/office/powerpoint/2010/main">
    <mc:Choice Requires="p14">
      <p:transition spd="slow" p14:dur="2000" advTm="32271"/>
    </mc:Choice>
    <mc:Fallback xmlns="">
      <p:transition spd="slow" advTm="3227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9D821AB-CB1A-4852-8E6D-0FBCEE58DF1F}"/>
              </a:ext>
            </a:extLst>
          </p:cNvPr>
          <p:cNvSpPr>
            <a:spLocks noGrp="1"/>
          </p:cNvSpPr>
          <p:nvPr>
            <p:ph type="dt" sz="half" idx="10"/>
          </p:nvPr>
        </p:nvSpPr>
        <p:spPr/>
        <p:txBody>
          <a:bodyPr/>
          <a:lstStyle/>
          <a:p>
            <a:r>
              <a:rPr lang="en-US"/>
              <a:t>11-25-2020 v1.1</a:t>
            </a:r>
            <a:endParaRPr lang="en-US" dirty="0"/>
          </a:p>
        </p:txBody>
      </p:sp>
      <p:sp>
        <p:nvSpPr>
          <p:cNvPr id="5" name="Footer Placeholder 4">
            <a:extLst>
              <a:ext uri="{FF2B5EF4-FFF2-40B4-BE49-F238E27FC236}">
                <a16:creationId xmlns:a16="http://schemas.microsoft.com/office/drawing/2014/main" id="{7A1680B0-5E55-4BFA-9E5D-7D9A2784A514}"/>
              </a:ext>
            </a:extLst>
          </p:cNvPr>
          <p:cNvSpPr>
            <a:spLocks noGrp="1"/>
          </p:cNvSpPr>
          <p:nvPr>
            <p:ph type="ftr" sz="quarter" idx="11"/>
          </p:nvPr>
        </p:nvSpPr>
        <p:spPr/>
        <p:txBody>
          <a:bodyPr/>
          <a:lstStyle/>
          <a:p>
            <a:pPr>
              <a:defRPr/>
            </a:pPr>
            <a:r>
              <a:rPr lang="en-US"/>
              <a:t>NJ Adv Bogart Annuity Calculator</a:t>
            </a:r>
            <a:endParaRPr lang="en-US" dirty="0"/>
          </a:p>
        </p:txBody>
      </p:sp>
      <p:sp>
        <p:nvSpPr>
          <p:cNvPr id="6" name="Slide Number Placeholder 5">
            <a:extLst>
              <a:ext uri="{FF2B5EF4-FFF2-40B4-BE49-F238E27FC236}">
                <a16:creationId xmlns:a16="http://schemas.microsoft.com/office/drawing/2014/main" id="{C71908A5-D6A4-4BF4-87B4-7B6A1A356BFE}"/>
              </a:ext>
            </a:extLst>
          </p:cNvPr>
          <p:cNvSpPr>
            <a:spLocks noGrp="1"/>
          </p:cNvSpPr>
          <p:nvPr>
            <p:ph type="sldNum" sz="quarter" idx="12"/>
          </p:nvPr>
        </p:nvSpPr>
        <p:spPr/>
        <p:txBody>
          <a:bodyPr/>
          <a:lstStyle/>
          <a:p>
            <a:pPr>
              <a:defRPr/>
            </a:pPr>
            <a:fld id="{0C71C609-0F0D-4841-9F2F-030B3379F104}" type="slidenum">
              <a:rPr lang="en-US" altLang="en-US" smtClean="0"/>
              <a:pPr>
                <a:defRPr/>
              </a:pPr>
              <a:t>2</a:t>
            </a:fld>
            <a:endParaRPr lang="en-US" altLang="en-US" dirty="0"/>
          </a:p>
        </p:txBody>
      </p:sp>
      <p:sp>
        <p:nvSpPr>
          <p:cNvPr id="3" name="Title 2">
            <a:extLst>
              <a:ext uri="{FF2B5EF4-FFF2-40B4-BE49-F238E27FC236}">
                <a16:creationId xmlns:a16="http://schemas.microsoft.com/office/drawing/2014/main" id="{F8A0EF06-558C-4C06-9FAA-641D116ED248}"/>
              </a:ext>
            </a:extLst>
          </p:cNvPr>
          <p:cNvSpPr>
            <a:spLocks noGrp="1"/>
          </p:cNvSpPr>
          <p:nvPr>
            <p:ph type="title"/>
          </p:nvPr>
        </p:nvSpPr>
        <p:spPr/>
        <p:txBody>
          <a:bodyPr/>
          <a:lstStyle/>
          <a:p>
            <a:r>
              <a:rPr lang="en-US" dirty="0"/>
              <a:t>Sample 1099-R for a Pension Distribution</a:t>
            </a:r>
          </a:p>
        </p:txBody>
      </p:sp>
      <p:pic>
        <p:nvPicPr>
          <p:cNvPr id="7" name="Picture 6">
            <a:extLst>
              <a:ext uri="{FF2B5EF4-FFF2-40B4-BE49-F238E27FC236}">
                <a16:creationId xmlns:a16="http://schemas.microsoft.com/office/drawing/2014/main" id="{09F1810D-55EF-4FD6-B373-B97693659ACE}"/>
              </a:ext>
            </a:extLst>
          </p:cNvPr>
          <p:cNvPicPr>
            <a:picLocks noChangeAspect="1"/>
          </p:cNvPicPr>
          <p:nvPr/>
        </p:nvPicPr>
        <p:blipFill>
          <a:blip r:embed="rId2"/>
          <a:stretch>
            <a:fillRect/>
          </a:stretch>
        </p:blipFill>
        <p:spPr>
          <a:xfrm>
            <a:off x="2697184" y="1437925"/>
            <a:ext cx="6797629" cy="4404742"/>
          </a:xfrm>
          <a:prstGeom prst="rect">
            <a:avLst/>
          </a:prstGeom>
          <a:ln>
            <a:solidFill>
              <a:schemeClr val="tx1"/>
            </a:solidFill>
          </a:ln>
        </p:spPr>
      </p:pic>
      <p:sp>
        <p:nvSpPr>
          <p:cNvPr id="11" name="TextBox 10">
            <a:extLst>
              <a:ext uri="{FF2B5EF4-FFF2-40B4-BE49-F238E27FC236}">
                <a16:creationId xmlns:a16="http://schemas.microsoft.com/office/drawing/2014/main" id="{EC01BDDF-40D9-42C8-A3B3-13F634286173}"/>
              </a:ext>
            </a:extLst>
          </p:cNvPr>
          <p:cNvSpPr txBox="1"/>
          <p:nvPr/>
        </p:nvSpPr>
        <p:spPr>
          <a:xfrm>
            <a:off x="6095998" y="3505200"/>
            <a:ext cx="685802" cy="213370"/>
          </a:xfrm>
          <a:prstGeom prst="rect">
            <a:avLst/>
          </a:prstGeom>
          <a:solidFill>
            <a:schemeClr val="bg1"/>
          </a:solidFill>
        </p:spPr>
        <p:txBody>
          <a:bodyPr wrap="square" rtlCol="0">
            <a:spAutoFit/>
          </a:bodyPr>
          <a:lstStyle/>
          <a:p>
            <a:endParaRPr lang="en-US" sz="600" dirty="0"/>
          </a:p>
        </p:txBody>
      </p:sp>
    </p:spTree>
    <p:extLst>
      <p:ext uri="{BB962C8B-B14F-4D97-AF65-F5344CB8AC3E}">
        <p14:creationId xmlns:p14="http://schemas.microsoft.com/office/powerpoint/2010/main" val="993316352"/>
      </p:ext>
    </p:extLst>
  </p:cSld>
  <p:clrMapOvr>
    <a:masterClrMapping/>
  </p:clrMapOvr>
  <mc:AlternateContent xmlns:mc="http://schemas.openxmlformats.org/markup-compatibility/2006" xmlns:p14="http://schemas.microsoft.com/office/powerpoint/2010/main">
    <mc:Choice Requires="p14">
      <p:transition spd="slow" p14:dur="2000" advTm="70853"/>
    </mc:Choice>
    <mc:Fallback xmlns="">
      <p:transition spd="slow" advTm="70853"/>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684758" y="1295399"/>
            <a:ext cx="4515480" cy="4969905"/>
          </a:xfrm>
          <a:prstGeom prst="rect">
            <a:avLst/>
          </a:prstGeom>
          <a:ln>
            <a:solidFill>
              <a:schemeClr val="tx1"/>
            </a:solidFill>
          </a:ln>
        </p:spPr>
      </p:pic>
      <p:sp>
        <p:nvSpPr>
          <p:cNvPr id="2" name="Footer Placeholder 1"/>
          <p:cNvSpPr>
            <a:spLocks noGrp="1"/>
          </p:cNvSpPr>
          <p:nvPr>
            <p:ph type="ftr" sz="quarter" idx="11"/>
          </p:nvPr>
        </p:nvSpPr>
        <p:spPr/>
        <p:txBody>
          <a:bodyPr/>
          <a:lstStyle/>
          <a:p>
            <a:pPr>
              <a:defRPr/>
            </a:pPr>
            <a:r>
              <a:rPr lang="en-US"/>
              <a:t>NJ Adv Bogart Annuity Calculator</a:t>
            </a:r>
            <a:endParaRPr lang="en-US" dirty="0"/>
          </a:p>
        </p:txBody>
      </p:sp>
      <p:sp>
        <p:nvSpPr>
          <p:cNvPr id="3" name="Slide Number Placeholder 2"/>
          <p:cNvSpPr>
            <a:spLocks noGrp="1"/>
          </p:cNvSpPr>
          <p:nvPr>
            <p:ph type="sldNum" sz="quarter" idx="12"/>
          </p:nvPr>
        </p:nvSpPr>
        <p:spPr/>
        <p:txBody>
          <a:bodyPr/>
          <a:lstStyle/>
          <a:p>
            <a:pPr>
              <a:defRPr/>
            </a:pPr>
            <a:fld id="{9C9E3000-1FE7-4597-BE23-A1AC10F0DE04}" type="slidenum">
              <a:rPr lang="en-US" altLang="en-US" smtClean="0"/>
              <a:pPr>
                <a:defRPr/>
              </a:pPr>
              <a:t>20</a:t>
            </a:fld>
            <a:endParaRPr lang="en-US" altLang="en-US" dirty="0"/>
          </a:p>
        </p:txBody>
      </p:sp>
      <p:sp>
        <p:nvSpPr>
          <p:cNvPr id="4" name="Title 3"/>
          <p:cNvSpPr>
            <a:spLocks noGrp="1"/>
          </p:cNvSpPr>
          <p:nvPr>
            <p:ph type="title"/>
          </p:nvPr>
        </p:nvSpPr>
        <p:spPr>
          <a:xfrm>
            <a:off x="1066803" y="28835"/>
            <a:ext cx="10058397" cy="1143000"/>
          </a:xfrm>
        </p:spPr>
        <p:txBody>
          <a:bodyPr>
            <a:normAutofit fontScale="90000"/>
          </a:bodyPr>
          <a:lstStyle/>
          <a:p>
            <a:r>
              <a:rPr lang="en-US" sz="3600" dirty="0"/>
              <a:t>TSO – Entering Reason for Nontaxable Portion of 1099-R</a:t>
            </a:r>
            <a:br>
              <a:rPr lang="en-US" sz="3600" dirty="0"/>
            </a:br>
            <a:r>
              <a:rPr lang="en-GB" altLang="en-US" sz="2400" dirty="0"/>
              <a:t>Federal Section&gt;Income&gt;</a:t>
            </a:r>
            <a:r>
              <a:rPr lang="pt-BR" sz="2400" dirty="0"/>
              <a:t> IRA/Pension Distributions &gt;Nontaxable Distributions</a:t>
            </a:r>
            <a:endParaRPr lang="en-US" sz="2400" dirty="0"/>
          </a:p>
        </p:txBody>
      </p:sp>
      <p:sp>
        <p:nvSpPr>
          <p:cNvPr id="6" name="Oval 5"/>
          <p:cNvSpPr/>
          <p:nvPr/>
        </p:nvSpPr>
        <p:spPr>
          <a:xfrm>
            <a:off x="3276600" y="4572000"/>
            <a:ext cx="4923638" cy="83820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5" name="TextBox 4"/>
          <p:cNvSpPr txBox="1"/>
          <p:nvPr/>
        </p:nvSpPr>
        <p:spPr>
          <a:xfrm>
            <a:off x="609603" y="1752600"/>
            <a:ext cx="1306768" cy="646331"/>
          </a:xfrm>
          <a:prstGeom prst="rect">
            <a:avLst/>
          </a:prstGeom>
          <a:noFill/>
          <a:ln w="28575">
            <a:solidFill>
              <a:srgbClr val="FF0000"/>
            </a:solidFill>
          </a:ln>
        </p:spPr>
        <p:txBody>
          <a:bodyPr wrap="none" rtlCol="0">
            <a:spAutoFit/>
          </a:bodyPr>
          <a:lstStyle/>
          <a:p>
            <a:r>
              <a:rPr lang="en-US" b="1" dirty="0">
                <a:solidFill>
                  <a:srgbClr val="FF0000"/>
                </a:solidFill>
              </a:rPr>
              <a:t>See slide 10</a:t>
            </a:r>
          </a:p>
          <a:p>
            <a:r>
              <a:rPr lang="en-US" b="1" dirty="0">
                <a:solidFill>
                  <a:srgbClr val="FF0000"/>
                </a:solidFill>
              </a:rPr>
              <a:t>bottom box</a:t>
            </a:r>
          </a:p>
        </p:txBody>
      </p:sp>
      <p:sp>
        <p:nvSpPr>
          <p:cNvPr id="8" name="Date Placeholder 7">
            <a:extLst>
              <a:ext uri="{FF2B5EF4-FFF2-40B4-BE49-F238E27FC236}">
                <a16:creationId xmlns:a16="http://schemas.microsoft.com/office/drawing/2014/main" id="{20C06D95-52E8-465B-8E3F-9016B40E9FC0}"/>
              </a:ext>
            </a:extLst>
          </p:cNvPr>
          <p:cNvSpPr>
            <a:spLocks noGrp="1"/>
          </p:cNvSpPr>
          <p:nvPr>
            <p:ph type="dt" sz="half" idx="10"/>
          </p:nvPr>
        </p:nvSpPr>
        <p:spPr/>
        <p:txBody>
          <a:bodyPr/>
          <a:lstStyle/>
          <a:p>
            <a:r>
              <a:rPr lang="en-US"/>
              <a:t>11-25-2020 v1.1</a:t>
            </a:r>
            <a:endParaRPr lang="en-US" dirty="0"/>
          </a:p>
        </p:txBody>
      </p:sp>
    </p:spTree>
    <p:extLst>
      <p:ext uri="{BB962C8B-B14F-4D97-AF65-F5344CB8AC3E}">
        <p14:creationId xmlns:p14="http://schemas.microsoft.com/office/powerpoint/2010/main" val="3762134738"/>
      </p:ext>
    </p:extLst>
  </p:cSld>
  <p:clrMapOvr>
    <a:masterClrMapping/>
  </p:clrMapOvr>
  <mc:AlternateContent xmlns:mc="http://schemas.openxmlformats.org/markup-compatibility/2006" xmlns:p14="http://schemas.microsoft.com/office/powerpoint/2010/main">
    <mc:Choice Requires="p14">
      <p:transition spd="slow" p14:dur="2000" advTm="168320"/>
    </mc:Choice>
    <mc:Fallback xmlns="">
      <p:transition spd="slow" advTm="16832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1278833" y="1447800"/>
            <a:ext cx="9753600" cy="4336993"/>
          </a:xfrm>
        </p:spPr>
        <p:txBody>
          <a:bodyPr>
            <a:normAutofit fontScale="85000" lnSpcReduction="20000"/>
          </a:bodyPr>
          <a:lstStyle/>
          <a:p>
            <a:r>
              <a:rPr lang="en-US" dirty="0"/>
              <a:t>Taxable amount of pension from Box 2a flows through to NJ 1040 Line 20a</a:t>
            </a:r>
          </a:p>
          <a:p>
            <a:r>
              <a:rPr lang="en-US" dirty="0"/>
              <a:t>Excludable amount of pension due to after-tax pension contributions must be manually entered on NJ 1040 20b</a:t>
            </a:r>
          </a:p>
          <a:p>
            <a:pPr lvl="1"/>
            <a:r>
              <a:rPr lang="en-US" dirty="0"/>
              <a:t>Use excludable amount shown on Tax Exclusion Table in Bogart Annuity Calculator results (see slide 12)</a:t>
            </a:r>
          </a:p>
          <a:p>
            <a:pPr lvl="1"/>
            <a:r>
              <a:rPr lang="en-US" dirty="0"/>
              <a:t>Enter as Adjustment to Line 20b on NJ Checklist in Income Subject to Tax section</a:t>
            </a:r>
          </a:p>
          <a:p>
            <a:r>
              <a:rPr lang="en-US" dirty="0"/>
              <a:t>Don’t forget to also do NJ Checklist entries for the PSO health insurance premiums</a:t>
            </a:r>
          </a:p>
          <a:p>
            <a:pPr lvl="1"/>
            <a:r>
              <a:rPr lang="en-US" dirty="0"/>
              <a:t>Refer to NJ Special Handling document for details on these entries</a:t>
            </a:r>
          </a:p>
        </p:txBody>
      </p:sp>
      <p:sp>
        <p:nvSpPr>
          <p:cNvPr id="5" name="Title 4"/>
          <p:cNvSpPr>
            <a:spLocks noGrp="1"/>
          </p:cNvSpPr>
          <p:nvPr>
            <p:ph type="title"/>
          </p:nvPr>
        </p:nvSpPr>
        <p:spPr/>
        <p:txBody>
          <a:bodyPr>
            <a:normAutofit fontScale="90000"/>
          </a:bodyPr>
          <a:lstStyle/>
          <a:p>
            <a:r>
              <a:rPr lang="en-US" dirty="0"/>
              <a:t>NJ Excludable Pension Amounts on NJ Checklist</a:t>
            </a:r>
          </a:p>
        </p:txBody>
      </p:sp>
      <p:sp>
        <p:nvSpPr>
          <p:cNvPr id="2" name="Footer Placeholder 1"/>
          <p:cNvSpPr>
            <a:spLocks noGrp="1"/>
          </p:cNvSpPr>
          <p:nvPr>
            <p:ph type="ftr" sz="quarter" idx="3"/>
          </p:nvPr>
        </p:nvSpPr>
        <p:spPr/>
        <p:txBody>
          <a:bodyPr/>
          <a:lstStyle/>
          <a:p>
            <a:pPr>
              <a:defRPr/>
            </a:pPr>
            <a:r>
              <a:rPr lang="en-US"/>
              <a:t>NJ Adv Bogart Annuity Calculator</a:t>
            </a:r>
            <a:endParaRPr lang="en-US" dirty="0"/>
          </a:p>
        </p:txBody>
      </p:sp>
      <p:sp>
        <p:nvSpPr>
          <p:cNvPr id="3" name="Slide Number Placeholder 2"/>
          <p:cNvSpPr>
            <a:spLocks noGrp="1"/>
          </p:cNvSpPr>
          <p:nvPr>
            <p:ph type="sldNum" sz="quarter" idx="4"/>
          </p:nvPr>
        </p:nvSpPr>
        <p:spPr/>
        <p:txBody>
          <a:bodyPr/>
          <a:lstStyle/>
          <a:p>
            <a:pPr>
              <a:defRPr/>
            </a:pPr>
            <a:fld id="{AE820BBC-AC8A-41A2-B5A2-A38EDA688333}" type="slidenum">
              <a:rPr lang="en-US" altLang="en-US" smtClean="0"/>
              <a:pPr>
                <a:defRPr/>
              </a:pPr>
              <a:t>21</a:t>
            </a:fld>
            <a:endParaRPr lang="en-US" altLang="en-US" dirty="0"/>
          </a:p>
        </p:txBody>
      </p:sp>
      <p:sp>
        <p:nvSpPr>
          <p:cNvPr id="6" name="Date Placeholder 5">
            <a:extLst>
              <a:ext uri="{FF2B5EF4-FFF2-40B4-BE49-F238E27FC236}">
                <a16:creationId xmlns:a16="http://schemas.microsoft.com/office/drawing/2014/main" id="{FFE71A57-E848-406B-B454-CC86F001A811}"/>
              </a:ext>
            </a:extLst>
          </p:cNvPr>
          <p:cNvSpPr>
            <a:spLocks noGrp="1"/>
          </p:cNvSpPr>
          <p:nvPr>
            <p:ph type="dt" sz="half" idx="2"/>
          </p:nvPr>
        </p:nvSpPr>
        <p:spPr/>
        <p:txBody>
          <a:bodyPr/>
          <a:lstStyle/>
          <a:p>
            <a:r>
              <a:rPr lang="en-US"/>
              <a:t>11-25-2020 v1.1</a:t>
            </a:r>
            <a:endParaRPr lang="en-US" dirty="0"/>
          </a:p>
        </p:txBody>
      </p:sp>
    </p:spTree>
    <p:extLst>
      <p:ext uri="{BB962C8B-B14F-4D97-AF65-F5344CB8AC3E}">
        <p14:creationId xmlns:p14="http://schemas.microsoft.com/office/powerpoint/2010/main" val="1631731493"/>
      </p:ext>
    </p:extLst>
  </p:cSld>
  <p:clrMapOvr>
    <a:masterClrMapping/>
  </p:clrMapOvr>
  <mc:AlternateContent xmlns:mc="http://schemas.openxmlformats.org/markup-compatibility/2006" xmlns:p14="http://schemas.microsoft.com/office/powerpoint/2010/main">
    <mc:Choice Requires="p14">
      <p:transition spd="slow" p14:dur="2000" advTm="157342"/>
    </mc:Choice>
    <mc:Fallback xmlns="">
      <p:transition spd="slow" advTm="157342"/>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36624" y="2595713"/>
            <a:ext cx="10686016" cy="372190"/>
          </a:xfrm>
          <a:prstGeom prst="rect">
            <a:avLst/>
          </a:prstGeom>
        </p:spPr>
      </p:pic>
      <p:pic>
        <p:nvPicPr>
          <p:cNvPr id="5" name="Picture 4"/>
          <p:cNvPicPr>
            <a:picLocks noChangeAspect="1"/>
          </p:cNvPicPr>
          <p:nvPr/>
        </p:nvPicPr>
        <p:blipFill rotWithShape="1">
          <a:blip r:embed="rId3"/>
          <a:srcRect t="2984"/>
          <a:stretch/>
        </p:blipFill>
        <p:spPr>
          <a:xfrm>
            <a:off x="958850" y="2930745"/>
            <a:ext cx="10686015" cy="1536414"/>
          </a:xfrm>
          <a:prstGeom prst="rect">
            <a:avLst/>
          </a:prstGeom>
        </p:spPr>
      </p:pic>
      <p:sp>
        <p:nvSpPr>
          <p:cNvPr id="6" name="Title 5"/>
          <p:cNvSpPr>
            <a:spLocks noGrp="1"/>
          </p:cNvSpPr>
          <p:nvPr>
            <p:ph type="title"/>
          </p:nvPr>
        </p:nvSpPr>
        <p:spPr/>
        <p:txBody>
          <a:bodyPr>
            <a:normAutofit fontScale="90000"/>
          </a:bodyPr>
          <a:lstStyle/>
          <a:p>
            <a:r>
              <a:rPr lang="en-US" dirty="0"/>
              <a:t>Excludable Pension Amount From Bogart Annuity Calculator on NJ Checklist </a:t>
            </a:r>
          </a:p>
        </p:txBody>
      </p:sp>
      <p:sp>
        <p:nvSpPr>
          <p:cNvPr id="2" name="Footer Placeholder 1"/>
          <p:cNvSpPr>
            <a:spLocks noGrp="1"/>
          </p:cNvSpPr>
          <p:nvPr>
            <p:ph type="ftr" sz="quarter" idx="4294967295"/>
          </p:nvPr>
        </p:nvSpPr>
        <p:spPr>
          <a:xfrm>
            <a:off x="0" y="6265863"/>
            <a:ext cx="3860800" cy="365125"/>
          </a:xfrm>
        </p:spPr>
        <p:txBody>
          <a:bodyPr/>
          <a:lstStyle/>
          <a:p>
            <a:pPr>
              <a:defRPr/>
            </a:pPr>
            <a:r>
              <a:rPr lang="en-US"/>
              <a:t>NJ Adv Bogart Annuity Calculator</a:t>
            </a:r>
            <a:endParaRPr lang="en-US" dirty="0"/>
          </a:p>
        </p:txBody>
      </p:sp>
      <p:sp>
        <p:nvSpPr>
          <p:cNvPr id="3" name="Slide Number Placeholder 2"/>
          <p:cNvSpPr>
            <a:spLocks noGrp="1"/>
          </p:cNvSpPr>
          <p:nvPr>
            <p:ph type="sldNum" sz="quarter" idx="4294967295"/>
          </p:nvPr>
        </p:nvSpPr>
        <p:spPr>
          <a:xfrm>
            <a:off x="0" y="6265863"/>
            <a:ext cx="936625" cy="365125"/>
          </a:xfrm>
        </p:spPr>
        <p:txBody>
          <a:bodyPr/>
          <a:lstStyle/>
          <a:p>
            <a:pPr>
              <a:defRPr/>
            </a:pPr>
            <a:fld id="{AE820BBC-AC8A-41A2-B5A2-A38EDA688333}" type="slidenum">
              <a:rPr lang="en-US" altLang="en-US" smtClean="0"/>
              <a:pPr>
                <a:defRPr/>
              </a:pPr>
              <a:t>22</a:t>
            </a:fld>
            <a:endParaRPr lang="en-US" altLang="en-US" dirty="0"/>
          </a:p>
        </p:txBody>
      </p:sp>
      <p:sp>
        <p:nvSpPr>
          <p:cNvPr id="14" name="TextBox 13"/>
          <p:cNvSpPr txBox="1"/>
          <p:nvPr/>
        </p:nvSpPr>
        <p:spPr>
          <a:xfrm>
            <a:off x="941064" y="1451977"/>
            <a:ext cx="3321166" cy="769441"/>
          </a:xfrm>
          <a:prstGeom prst="rect">
            <a:avLst/>
          </a:prstGeom>
          <a:noFill/>
          <a:ln w="28575">
            <a:solidFill>
              <a:srgbClr val="FF0000"/>
            </a:solidFill>
          </a:ln>
        </p:spPr>
        <p:txBody>
          <a:bodyPr wrap="none" rtlCol="0">
            <a:spAutoFit/>
          </a:bodyPr>
          <a:lstStyle/>
          <a:p>
            <a:r>
              <a:rPr lang="en-US" sz="2200" b="1" dirty="0">
                <a:solidFill>
                  <a:srgbClr val="FF0000"/>
                </a:solidFill>
              </a:rPr>
              <a:t>Excludable pension</a:t>
            </a:r>
          </a:p>
          <a:p>
            <a:r>
              <a:rPr lang="en-US" sz="2200" b="1" dirty="0">
                <a:solidFill>
                  <a:srgbClr val="FF0000"/>
                </a:solidFill>
              </a:rPr>
              <a:t> amount added to Line 20b</a:t>
            </a:r>
          </a:p>
        </p:txBody>
      </p:sp>
      <p:sp>
        <p:nvSpPr>
          <p:cNvPr id="15" name="Oval 14"/>
          <p:cNvSpPr/>
          <p:nvPr/>
        </p:nvSpPr>
        <p:spPr>
          <a:xfrm>
            <a:off x="3206323" y="2900505"/>
            <a:ext cx="1308951" cy="37219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cxnSp>
        <p:nvCxnSpPr>
          <p:cNvPr id="16" name="Straight Arrow Connector 15"/>
          <p:cNvCxnSpPr>
            <a:cxnSpLocks/>
          </p:cNvCxnSpPr>
          <p:nvPr/>
        </p:nvCxnSpPr>
        <p:spPr bwMode="auto">
          <a:xfrm>
            <a:off x="2819400" y="2242539"/>
            <a:ext cx="762000" cy="657966"/>
          </a:xfrm>
          <a:prstGeom prst="straightConnector1">
            <a:avLst/>
          </a:prstGeom>
          <a:noFill/>
          <a:ln w="38100" cap="flat" cmpd="sng" algn="ctr">
            <a:solidFill>
              <a:srgbClr val="FF0000"/>
            </a:solidFill>
            <a:prstDash val="solid"/>
            <a:round/>
            <a:headEnd type="none" w="med" len="med"/>
            <a:tailEnd type="triangle"/>
          </a:ln>
          <a:effectLst/>
        </p:spPr>
      </p:cxnSp>
      <p:sp>
        <p:nvSpPr>
          <p:cNvPr id="9" name="TextBox 8">
            <a:extLst>
              <a:ext uri="{FF2B5EF4-FFF2-40B4-BE49-F238E27FC236}">
                <a16:creationId xmlns:a16="http://schemas.microsoft.com/office/drawing/2014/main" id="{6C4A64D9-8F0F-48E1-BAAD-D7756AA42752}"/>
              </a:ext>
            </a:extLst>
          </p:cNvPr>
          <p:cNvSpPr txBox="1"/>
          <p:nvPr/>
        </p:nvSpPr>
        <p:spPr>
          <a:xfrm>
            <a:off x="1295400" y="4981790"/>
            <a:ext cx="10112064" cy="769441"/>
          </a:xfrm>
          <a:prstGeom prst="rect">
            <a:avLst/>
          </a:prstGeom>
          <a:noFill/>
          <a:ln w="28575">
            <a:solidFill>
              <a:srgbClr val="FF0000"/>
            </a:solidFill>
          </a:ln>
        </p:spPr>
        <p:txBody>
          <a:bodyPr wrap="none" rtlCol="0">
            <a:spAutoFit/>
          </a:bodyPr>
          <a:lstStyle/>
          <a:p>
            <a:r>
              <a:rPr lang="en-US" sz="2200" b="1" dirty="0">
                <a:solidFill>
                  <a:srgbClr val="FF0000"/>
                </a:solidFill>
              </a:rPr>
              <a:t>Don’t forget to also do NJ Checklist entries for PSO health insurance premiums; refer </a:t>
            </a:r>
          </a:p>
          <a:p>
            <a:r>
              <a:rPr lang="en-US" sz="2200" b="1" dirty="0">
                <a:solidFill>
                  <a:srgbClr val="FF0000"/>
                </a:solidFill>
              </a:rPr>
              <a:t>to NJ Special Handling document for details</a:t>
            </a:r>
          </a:p>
        </p:txBody>
      </p:sp>
      <p:sp>
        <p:nvSpPr>
          <p:cNvPr id="7" name="Date Placeholder 6">
            <a:extLst>
              <a:ext uri="{FF2B5EF4-FFF2-40B4-BE49-F238E27FC236}">
                <a16:creationId xmlns:a16="http://schemas.microsoft.com/office/drawing/2014/main" id="{1C63ED57-EDC4-4AAB-9101-3F733CE40500}"/>
              </a:ext>
            </a:extLst>
          </p:cNvPr>
          <p:cNvSpPr>
            <a:spLocks noGrp="1"/>
          </p:cNvSpPr>
          <p:nvPr>
            <p:ph type="dt" sz="half" idx="10"/>
          </p:nvPr>
        </p:nvSpPr>
        <p:spPr/>
        <p:txBody>
          <a:bodyPr/>
          <a:lstStyle/>
          <a:p>
            <a:r>
              <a:rPr lang="en-US"/>
              <a:t>11-25-2020 v1.1</a:t>
            </a:r>
            <a:endParaRPr lang="en-US" dirty="0"/>
          </a:p>
        </p:txBody>
      </p:sp>
    </p:spTree>
    <p:extLst>
      <p:ext uri="{BB962C8B-B14F-4D97-AF65-F5344CB8AC3E}">
        <p14:creationId xmlns:p14="http://schemas.microsoft.com/office/powerpoint/2010/main" val="2026833107"/>
      </p:ext>
    </p:extLst>
  </p:cSld>
  <p:clrMapOvr>
    <a:masterClrMapping/>
  </p:clrMapOvr>
  <mc:AlternateContent xmlns:mc="http://schemas.openxmlformats.org/markup-compatibility/2006" xmlns:p14="http://schemas.microsoft.com/office/powerpoint/2010/main">
    <mc:Choice Requires="p14">
      <p:transition spd="slow" p14:dur="2000" advTm="30971"/>
    </mc:Choice>
    <mc:Fallback xmlns="">
      <p:transition spd="slow" advTm="3097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2"/>
          </p:nvPr>
        </p:nvSpPr>
        <p:spPr>
          <a:xfrm>
            <a:off x="1295400" y="1540905"/>
            <a:ext cx="9753600" cy="4724400"/>
          </a:xfrm>
        </p:spPr>
        <p:txBody>
          <a:bodyPr>
            <a:normAutofit lnSpcReduction="10000"/>
          </a:bodyPr>
          <a:lstStyle/>
          <a:p>
            <a:r>
              <a:rPr lang="en-US" dirty="0"/>
              <a:t>If you made after-tax contributions to a retirement plan, IRS allows amount of distribution attributable to those previously taxed contributions to be excluded from tax in year of distribution</a:t>
            </a:r>
          </a:p>
          <a:p>
            <a:r>
              <a:rPr lang="en-US" dirty="0"/>
              <a:t>If Box 2a on 1099-R is less than Box 1, the pension custodian has already calculated excludable amount and put the remaining taxable amount in Box 2a</a:t>
            </a:r>
          </a:p>
          <a:p>
            <a:pPr lvl="1"/>
            <a:r>
              <a:rPr lang="en-US" dirty="0"/>
              <a:t>Usually puts excludable amount in Box 5</a:t>
            </a:r>
          </a:p>
          <a:p>
            <a:pPr lvl="1"/>
            <a:r>
              <a:rPr lang="en-US" dirty="0"/>
              <a:t>Box 5 + Box 2a = Box 1</a:t>
            </a:r>
          </a:p>
          <a:p>
            <a:pPr lvl="1"/>
            <a:endParaRPr lang="en-US" dirty="0"/>
          </a:p>
          <a:p>
            <a:endParaRPr lang="en-US" dirty="0"/>
          </a:p>
        </p:txBody>
      </p:sp>
      <p:sp>
        <p:nvSpPr>
          <p:cNvPr id="7" name="Title 6"/>
          <p:cNvSpPr>
            <a:spLocks noGrp="1"/>
          </p:cNvSpPr>
          <p:nvPr>
            <p:ph type="title"/>
          </p:nvPr>
        </p:nvSpPr>
        <p:spPr/>
        <p:txBody>
          <a:bodyPr>
            <a:normAutofit/>
          </a:bodyPr>
          <a:lstStyle/>
          <a:p>
            <a:r>
              <a:rPr lang="en-US" dirty="0"/>
              <a:t>Taxable Amount of 1099-R Distribution</a:t>
            </a:r>
          </a:p>
        </p:txBody>
      </p:sp>
      <p:sp>
        <p:nvSpPr>
          <p:cNvPr id="4" name="Date Placeholder 3">
            <a:extLst>
              <a:ext uri="{FF2B5EF4-FFF2-40B4-BE49-F238E27FC236}">
                <a16:creationId xmlns:a16="http://schemas.microsoft.com/office/drawing/2014/main" id="{7D2B45AE-3BB0-4929-99F7-05121F7D2803}"/>
              </a:ext>
            </a:extLst>
          </p:cNvPr>
          <p:cNvSpPr>
            <a:spLocks noGrp="1"/>
          </p:cNvSpPr>
          <p:nvPr>
            <p:ph type="dt" sz="half" idx="2"/>
          </p:nvPr>
        </p:nvSpPr>
        <p:spPr/>
        <p:txBody>
          <a:bodyPr/>
          <a:lstStyle/>
          <a:p>
            <a:r>
              <a:rPr lang="en-US"/>
              <a:t>11-25-2020 v1.1</a:t>
            </a:r>
            <a:endParaRPr lang="en-US" dirty="0"/>
          </a:p>
        </p:txBody>
      </p:sp>
      <p:sp>
        <p:nvSpPr>
          <p:cNvPr id="5" name="Footer Placeholder 4">
            <a:extLst>
              <a:ext uri="{FF2B5EF4-FFF2-40B4-BE49-F238E27FC236}">
                <a16:creationId xmlns:a16="http://schemas.microsoft.com/office/drawing/2014/main" id="{CF8DE7B9-5F8C-4222-82E8-CD2DC9AB1E95}"/>
              </a:ext>
            </a:extLst>
          </p:cNvPr>
          <p:cNvSpPr>
            <a:spLocks noGrp="1"/>
          </p:cNvSpPr>
          <p:nvPr>
            <p:ph type="ftr" sz="quarter" idx="3"/>
          </p:nvPr>
        </p:nvSpPr>
        <p:spPr/>
        <p:txBody>
          <a:bodyPr/>
          <a:lstStyle/>
          <a:p>
            <a:pPr>
              <a:defRPr/>
            </a:pPr>
            <a:r>
              <a:rPr lang="en-US"/>
              <a:t>NJ Adv Bogart Annuity Calculator</a:t>
            </a:r>
            <a:endParaRPr lang="en-US" dirty="0"/>
          </a:p>
        </p:txBody>
      </p:sp>
      <p:sp>
        <p:nvSpPr>
          <p:cNvPr id="6" name="Slide Number Placeholder 5">
            <a:extLst>
              <a:ext uri="{FF2B5EF4-FFF2-40B4-BE49-F238E27FC236}">
                <a16:creationId xmlns:a16="http://schemas.microsoft.com/office/drawing/2014/main" id="{334EB23D-4061-4E4B-B6E0-577CDD3B5EE3}"/>
              </a:ext>
            </a:extLst>
          </p:cNvPr>
          <p:cNvSpPr>
            <a:spLocks noGrp="1"/>
          </p:cNvSpPr>
          <p:nvPr>
            <p:ph type="sldNum" sz="quarter" idx="4"/>
          </p:nvPr>
        </p:nvSpPr>
        <p:spPr/>
        <p:txBody>
          <a:bodyPr/>
          <a:lstStyle/>
          <a:p>
            <a:pPr>
              <a:defRPr/>
            </a:pPr>
            <a:fld id="{0C71C609-0F0D-4841-9F2F-030B3379F104}" type="slidenum">
              <a:rPr lang="en-US" altLang="en-US" smtClean="0"/>
              <a:pPr>
                <a:defRPr/>
              </a:pPr>
              <a:t>3</a:t>
            </a:fld>
            <a:endParaRPr lang="en-US" altLang="en-US" dirty="0"/>
          </a:p>
        </p:txBody>
      </p:sp>
    </p:spTree>
    <p:extLst>
      <p:ext uri="{BB962C8B-B14F-4D97-AF65-F5344CB8AC3E}">
        <p14:creationId xmlns:p14="http://schemas.microsoft.com/office/powerpoint/2010/main" val="1078223641"/>
      </p:ext>
    </p:extLst>
  </p:cSld>
  <p:clrMapOvr>
    <a:masterClrMapping/>
  </p:clrMapOvr>
  <mc:AlternateContent xmlns:mc="http://schemas.openxmlformats.org/markup-compatibility/2006" xmlns:p14="http://schemas.microsoft.com/office/powerpoint/2010/main">
    <mc:Choice Requires="p14">
      <p:transition spd="slow" p14:dur="2000" advTm="137692"/>
    </mc:Choice>
    <mc:Fallback xmlns="">
      <p:transition spd="slow" advTm="13769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lnSpcReduction="10000"/>
          </a:bodyPr>
          <a:lstStyle/>
          <a:p>
            <a:r>
              <a:rPr lang="en-US" dirty="0"/>
              <a:t>If Box 2a is blank, counselor must calculate excludable amount using Simplified General Rule</a:t>
            </a:r>
          </a:p>
          <a:p>
            <a:pPr lvl="1"/>
            <a:r>
              <a:rPr lang="en-US" dirty="0"/>
              <a:t>Excludable amount is calculated by dividing your after-tax contributions (cost) by the total number of anticipated monthly payments</a:t>
            </a:r>
          </a:p>
          <a:p>
            <a:r>
              <a:rPr lang="en-US" dirty="0"/>
              <a:t>Gather information needed to do calculation from taxpayer and 1099-R</a:t>
            </a:r>
          </a:p>
          <a:p>
            <a:pPr lvl="1"/>
            <a:r>
              <a:rPr lang="en-US" dirty="0"/>
              <a:t>Date pension began (taxpayer)</a:t>
            </a:r>
          </a:p>
          <a:p>
            <a:pPr lvl="1"/>
            <a:endParaRPr lang="en-US" dirty="0"/>
          </a:p>
          <a:p>
            <a:pPr marL="576262" lvl="1" indent="0">
              <a:buNone/>
            </a:pPr>
            <a:endParaRPr lang="en-US" dirty="0"/>
          </a:p>
        </p:txBody>
      </p:sp>
      <p:sp>
        <p:nvSpPr>
          <p:cNvPr id="3" name="Title 2"/>
          <p:cNvSpPr>
            <a:spLocks noGrp="1"/>
          </p:cNvSpPr>
          <p:nvPr>
            <p:ph type="title"/>
          </p:nvPr>
        </p:nvSpPr>
        <p:spPr/>
        <p:txBody>
          <a:bodyPr>
            <a:normAutofit fontScale="90000"/>
          </a:bodyPr>
          <a:lstStyle/>
          <a:p>
            <a:r>
              <a:rPr lang="en-US" dirty="0"/>
              <a:t>Counselor Determining Taxable Amount of 1099-R Distribution</a:t>
            </a:r>
          </a:p>
        </p:txBody>
      </p:sp>
      <p:sp>
        <p:nvSpPr>
          <p:cNvPr id="4" name="Date Placeholder 3"/>
          <p:cNvSpPr>
            <a:spLocks noGrp="1"/>
          </p:cNvSpPr>
          <p:nvPr>
            <p:ph type="dt" sz="half" idx="2"/>
          </p:nvPr>
        </p:nvSpPr>
        <p:spPr/>
        <p:txBody>
          <a:bodyPr/>
          <a:lstStyle/>
          <a:p>
            <a:r>
              <a:rPr lang="en-US"/>
              <a:t>11-25-2020 v1.1</a:t>
            </a:r>
            <a:endParaRPr lang="en-US" dirty="0"/>
          </a:p>
        </p:txBody>
      </p:sp>
      <p:sp>
        <p:nvSpPr>
          <p:cNvPr id="5" name="Footer Placeholder 4"/>
          <p:cNvSpPr>
            <a:spLocks noGrp="1"/>
          </p:cNvSpPr>
          <p:nvPr>
            <p:ph type="ftr" sz="quarter" idx="3"/>
          </p:nvPr>
        </p:nvSpPr>
        <p:spPr/>
        <p:txBody>
          <a:bodyPr/>
          <a:lstStyle/>
          <a:p>
            <a:pPr>
              <a:defRPr/>
            </a:pPr>
            <a:r>
              <a:rPr lang="en-US"/>
              <a:t>NJ Adv Bogart Annuity Calculator</a:t>
            </a:r>
            <a:endParaRPr lang="en-US" dirty="0"/>
          </a:p>
        </p:txBody>
      </p:sp>
      <p:sp>
        <p:nvSpPr>
          <p:cNvPr id="6" name="Slide Number Placeholder 5"/>
          <p:cNvSpPr>
            <a:spLocks noGrp="1"/>
          </p:cNvSpPr>
          <p:nvPr>
            <p:ph type="sldNum" sz="quarter" idx="4"/>
          </p:nvPr>
        </p:nvSpPr>
        <p:spPr/>
        <p:txBody>
          <a:bodyPr/>
          <a:lstStyle/>
          <a:p>
            <a:pPr>
              <a:defRPr/>
            </a:pPr>
            <a:fld id="{0C71C609-0F0D-4841-9F2F-030B3379F104}" type="slidenum">
              <a:rPr lang="en-US" altLang="en-US" smtClean="0"/>
              <a:pPr>
                <a:defRPr/>
              </a:pPr>
              <a:t>4</a:t>
            </a:fld>
            <a:endParaRPr lang="en-US" altLang="en-US" dirty="0"/>
          </a:p>
        </p:txBody>
      </p:sp>
    </p:spTree>
    <p:extLst>
      <p:ext uri="{BB962C8B-B14F-4D97-AF65-F5344CB8AC3E}">
        <p14:creationId xmlns:p14="http://schemas.microsoft.com/office/powerpoint/2010/main" val="1390844707"/>
      </p:ext>
    </p:extLst>
  </p:cSld>
  <p:clrMapOvr>
    <a:masterClrMapping/>
  </p:clrMapOvr>
  <mc:AlternateContent xmlns:mc="http://schemas.openxmlformats.org/markup-compatibility/2006" xmlns:p14="http://schemas.microsoft.com/office/powerpoint/2010/main">
    <mc:Choice Requires="p14">
      <p:transition spd="slow" p14:dur="2000" advTm="101132"/>
    </mc:Choice>
    <mc:Fallback xmlns="">
      <p:transition spd="slow" advTm="10113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2"/>
          </p:nvPr>
        </p:nvSpPr>
        <p:spPr>
          <a:xfrm>
            <a:off x="1295400" y="1540905"/>
            <a:ext cx="9753600" cy="4724400"/>
          </a:xfrm>
        </p:spPr>
        <p:txBody>
          <a:bodyPr>
            <a:normAutofit lnSpcReduction="10000"/>
          </a:bodyPr>
          <a:lstStyle/>
          <a:p>
            <a:pPr lvl="1"/>
            <a:r>
              <a:rPr lang="en-US" dirty="0"/>
              <a:t>Whether pension is a  joint and survivor annuity (taxpayer)</a:t>
            </a:r>
          </a:p>
          <a:p>
            <a:pPr lvl="1"/>
            <a:r>
              <a:rPr lang="en-US" dirty="0"/>
              <a:t>Total employee contribution to retirement plan (1099-R Box 9b)</a:t>
            </a:r>
          </a:p>
          <a:p>
            <a:pPr lvl="1"/>
            <a:r>
              <a:rPr lang="en-US" dirty="0"/>
              <a:t>Annuitant’s birth date (taxpayer)</a:t>
            </a:r>
          </a:p>
          <a:p>
            <a:pPr lvl="2"/>
            <a:r>
              <a:rPr lang="en-US" dirty="0"/>
              <a:t>Also spouse’s birth date, if joint and survivor annuity (taxpayer)</a:t>
            </a:r>
          </a:p>
          <a:p>
            <a:pPr lvl="1"/>
            <a:r>
              <a:rPr lang="en-US" dirty="0"/>
              <a:t>Gross distribution for the tax year (1099-R Box 1)</a:t>
            </a:r>
          </a:p>
          <a:p>
            <a:pPr lvl="1"/>
            <a:r>
              <a:rPr lang="en-US" dirty="0"/>
              <a:t>Whether pension is a disability pension (1099-R Box 7 code = 3)</a:t>
            </a:r>
          </a:p>
          <a:p>
            <a:pPr lvl="1"/>
            <a:r>
              <a:rPr lang="en-US" dirty="0"/>
              <a:t>Whether Public Safety Officer (PSO) health insurance premiums are taken out of pension (taxpayer, 1099-R Box 5)</a:t>
            </a:r>
          </a:p>
          <a:p>
            <a:pPr lvl="1"/>
            <a:endParaRPr lang="en-US" dirty="0"/>
          </a:p>
          <a:p>
            <a:pPr lvl="1"/>
            <a:endParaRPr lang="en-US" dirty="0"/>
          </a:p>
          <a:p>
            <a:endParaRPr lang="en-US" dirty="0"/>
          </a:p>
        </p:txBody>
      </p:sp>
      <p:sp>
        <p:nvSpPr>
          <p:cNvPr id="7" name="Title 6"/>
          <p:cNvSpPr>
            <a:spLocks noGrp="1"/>
          </p:cNvSpPr>
          <p:nvPr>
            <p:ph type="title"/>
          </p:nvPr>
        </p:nvSpPr>
        <p:spPr/>
        <p:txBody>
          <a:bodyPr>
            <a:normAutofit fontScale="90000"/>
          </a:bodyPr>
          <a:lstStyle/>
          <a:p>
            <a:r>
              <a:rPr lang="en-US" dirty="0"/>
              <a:t>Counselor Determining Taxable Amount of 1099-R Distribution</a:t>
            </a:r>
          </a:p>
        </p:txBody>
      </p:sp>
      <p:sp>
        <p:nvSpPr>
          <p:cNvPr id="4" name="Date Placeholder 3">
            <a:extLst>
              <a:ext uri="{FF2B5EF4-FFF2-40B4-BE49-F238E27FC236}">
                <a16:creationId xmlns:a16="http://schemas.microsoft.com/office/drawing/2014/main" id="{7D2B45AE-3BB0-4929-99F7-05121F7D2803}"/>
              </a:ext>
            </a:extLst>
          </p:cNvPr>
          <p:cNvSpPr>
            <a:spLocks noGrp="1"/>
          </p:cNvSpPr>
          <p:nvPr>
            <p:ph type="dt" sz="half" idx="2"/>
          </p:nvPr>
        </p:nvSpPr>
        <p:spPr/>
        <p:txBody>
          <a:bodyPr/>
          <a:lstStyle/>
          <a:p>
            <a:r>
              <a:rPr lang="en-US"/>
              <a:t>11-25-2020 v1.1</a:t>
            </a:r>
            <a:endParaRPr lang="en-US" dirty="0"/>
          </a:p>
        </p:txBody>
      </p:sp>
      <p:sp>
        <p:nvSpPr>
          <p:cNvPr id="5" name="Footer Placeholder 4">
            <a:extLst>
              <a:ext uri="{FF2B5EF4-FFF2-40B4-BE49-F238E27FC236}">
                <a16:creationId xmlns:a16="http://schemas.microsoft.com/office/drawing/2014/main" id="{CF8DE7B9-5F8C-4222-82E8-CD2DC9AB1E95}"/>
              </a:ext>
            </a:extLst>
          </p:cNvPr>
          <p:cNvSpPr>
            <a:spLocks noGrp="1"/>
          </p:cNvSpPr>
          <p:nvPr>
            <p:ph type="ftr" sz="quarter" idx="3"/>
          </p:nvPr>
        </p:nvSpPr>
        <p:spPr/>
        <p:txBody>
          <a:bodyPr/>
          <a:lstStyle/>
          <a:p>
            <a:pPr>
              <a:defRPr/>
            </a:pPr>
            <a:r>
              <a:rPr lang="en-US"/>
              <a:t>NJ Adv Bogart Annuity Calculator</a:t>
            </a:r>
            <a:endParaRPr lang="en-US" dirty="0"/>
          </a:p>
        </p:txBody>
      </p:sp>
      <p:sp>
        <p:nvSpPr>
          <p:cNvPr id="6" name="Slide Number Placeholder 5">
            <a:extLst>
              <a:ext uri="{FF2B5EF4-FFF2-40B4-BE49-F238E27FC236}">
                <a16:creationId xmlns:a16="http://schemas.microsoft.com/office/drawing/2014/main" id="{334EB23D-4061-4E4B-B6E0-577CDD3B5EE3}"/>
              </a:ext>
            </a:extLst>
          </p:cNvPr>
          <p:cNvSpPr>
            <a:spLocks noGrp="1"/>
          </p:cNvSpPr>
          <p:nvPr>
            <p:ph type="sldNum" sz="quarter" idx="4"/>
          </p:nvPr>
        </p:nvSpPr>
        <p:spPr/>
        <p:txBody>
          <a:bodyPr/>
          <a:lstStyle/>
          <a:p>
            <a:pPr>
              <a:defRPr/>
            </a:pPr>
            <a:fld id="{0C71C609-0F0D-4841-9F2F-030B3379F104}" type="slidenum">
              <a:rPr lang="en-US" altLang="en-US" smtClean="0"/>
              <a:pPr>
                <a:defRPr/>
              </a:pPr>
              <a:t>5</a:t>
            </a:fld>
            <a:endParaRPr lang="en-US" altLang="en-US" dirty="0"/>
          </a:p>
        </p:txBody>
      </p:sp>
      <p:sp>
        <p:nvSpPr>
          <p:cNvPr id="2" name="TextBox 1"/>
          <p:cNvSpPr txBox="1"/>
          <p:nvPr/>
        </p:nvSpPr>
        <p:spPr>
          <a:xfrm>
            <a:off x="10344833" y="762000"/>
            <a:ext cx="704167" cy="338554"/>
          </a:xfrm>
          <a:prstGeom prst="rect">
            <a:avLst/>
          </a:prstGeom>
          <a:noFill/>
        </p:spPr>
        <p:txBody>
          <a:bodyPr wrap="none" rtlCol="0">
            <a:spAutoFit/>
          </a:bodyPr>
          <a:lstStyle/>
          <a:p>
            <a:r>
              <a:rPr lang="en-US" sz="1600" dirty="0">
                <a:solidFill>
                  <a:schemeClr val="bg1"/>
                </a:solidFill>
              </a:rPr>
              <a:t>cont’d</a:t>
            </a:r>
          </a:p>
        </p:txBody>
      </p:sp>
    </p:spTree>
    <p:extLst>
      <p:ext uri="{BB962C8B-B14F-4D97-AF65-F5344CB8AC3E}">
        <p14:creationId xmlns:p14="http://schemas.microsoft.com/office/powerpoint/2010/main" val="2430395237"/>
      </p:ext>
    </p:extLst>
  </p:cSld>
  <p:clrMapOvr>
    <a:masterClrMapping/>
  </p:clrMapOvr>
  <mc:AlternateContent xmlns:mc="http://schemas.openxmlformats.org/markup-compatibility/2006" xmlns:p14="http://schemas.microsoft.com/office/powerpoint/2010/main">
    <mc:Choice Requires="p14">
      <p:transition spd="slow" p14:dur="2000" advTm="111448"/>
    </mc:Choice>
    <mc:Fallback xmlns="">
      <p:transition spd="slow" advTm="11144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fontScale="77500" lnSpcReduction="20000"/>
          </a:bodyPr>
          <a:lstStyle/>
          <a:p>
            <a:r>
              <a:rPr lang="en-US" dirty="0"/>
              <a:t>Recommended way to determine taxable amount of 1099-R distribution is to use the Bogart Annuity calculator </a:t>
            </a:r>
          </a:p>
          <a:p>
            <a:pPr lvl="1"/>
            <a:r>
              <a:rPr lang="en-US" dirty="0"/>
              <a:t>Link on TaxPrep4Free (TP4F) Preparer page</a:t>
            </a:r>
          </a:p>
          <a:p>
            <a:pPr lvl="1"/>
            <a:r>
              <a:rPr lang="en-US" dirty="0"/>
              <a:t>Video tour explaining how to use calculator is at top of calculator page</a:t>
            </a:r>
          </a:p>
          <a:p>
            <a:pPr lvl="1"/>
            <a:r>
              <a:rPr lang="en-US" dirty="0"/>
              <a:t>Enter required data into yellow fields and calculator does the rest</a:t>
            </a:r>
          </a:p>
          <a:p>
            <a:r>
              <a:rPr lang="en-US" dirty="0"/>
              <a:t>Results from Bogart Annuity calculator can then be entered into TSO</a:t>
            </a:r>
          </a:p>
          <a:p>
            <a:pPr lvl="1"/>
            <a:r>
              <a:rPr lang="en-US" dirty="0"/>
              <a:t>Print results from calculator for Quality Reviewer and for taxpayer records</a:t>
            </a:r>
          </a:p>
          <a:p>
            <a:pPr lvl="1"/>
            <a:r>
              <a:rPr lang="en-US" dirty="0"/>
              <a:t>Information can then be used for following years</a:t>
            </a:r>
          </a:p>
          <a:p>
            <a:pPr lvl="1"/>
            <a:endParaRPr lang="en-US" dirty="0"/>
          </a:p>
          <a:p>
            <a:pPr marL="576262" lvl="1" indent="0">
              <a:buNone/>
            </a:pPr>
            <a:endParaRPr lang="en-US" dirty="0"/>
          </a:p>
        </p:txBody>
      </p:sp>
      <p:sp>
        <p:nvSpPr>
          <p:cNvPr id="3" name="Title 2"/>
          <p:cNvSpPr>
            <a:spLocks noGrp="1"/>
          </p:cNvSpPr>
          <p:nvPr>
            <p:ph type="title"/>
          </p:nvPr>
        </p:nvSpPr>
        <p:spPr/>
        <p:txBody>
          <a:bodyPr>
            <a:normAutofit fontScale="90000"/>
          </a:bodyPr>
          <a:lstStyle/>
          <a:p>
            <a:r>
              <a:rPr lang="en-US" dirty="0"/>
              <a:t>Use Bogart Annuity Calculator to Determine Taxable Amount of 1099-R Distribution</a:t>
            </a:r>
          </a:p>
        </p:txBody>
      </p:sp>
      <p:sp>
        <p:nvSpPr>
          <p:cNvPr id="4" name="Date Placeholder 3"/>
          <p:cNvSpPr>
            <a:spLocks noGrp="1"/>
          </p:cNvSpPr>
          <p:nvPr>
            <p:ph type="dt" sz="half" idx="2"/>
          </p:nvPr>
        </p:nvSpPr>
        <p:spPr/>
        <p:txBody>
          <a:bodyPr/>
          <a:lstStyle/>
          <a:p>
            <a:r>
              <a:rPr lang="en-US"/>
              <a:t>11-25-2020 v1.1</a:t>
            </a:r>
            <a:endParaRPr lang="en-US" dirty="0"/>
          </a:p>
        </p:txBody>
      </p:sp>
      <p:sp>
        <p:nvSpPr>
          <p:cNvPr id="5" name="Footer Placeholder 4"/>
          <p:cNvSpPr>
            <a:spLocks noGrp="1"/>
          </p:cNvSpPr>
          <p:nvPr>
            <p:ph type="ftr" sz="quarter" idx="3"/>
          </p:nvPr>
        </p:nvSpPr>
        <p:spPr/>
        <p:txBody>
          <a:bodyPr/>
          <a:lstStyle/>
          <a:p>
            <a:pPr>
              <a:defRPr/>
            </a:pPr>
            <a:r>
              <a:rPr lang="en-US"/>
              <a:t>NJ Adv Bogart Annuity Calculator</a:t>
            </a:r>
            <a:endParaRPr lang="en-US" dirty="0"/>
          </a:p>
        </p:txBody>
      </p:sp>
      <p:sp>
        <p:nvSpPr>
          <p:cNvPr id="6" name="Slide Number Placeholder 5"/>
          <p:cNvSpPr>
            <a:spLocks noGrp="1"/>
          </p:cNvSpPr>
          <p:nvPr>
            <p:ph type="sldNum" sz="quarter" idx="4"/>
          </p:nvPr>
        </p:nvSpPr>
        <p:spPr/>
        <p:txBody>
          <a:bodyPr/>
          <a:lstStyle/>
          <a:p>
            <a:pPr>
              <a:defRPr/>
            </a:pPr>
            <a:fld id="{0C71C609-0F0D-4841-9F2F-030B3379F104}" type="slidenum">
              <a:rPr lang="en-US" altLang="en-US" smtClean="0"/>
              <a:pPr>
                <a:defRPr/>
              </a:pPr>
              <a:t>6</a:t>
            </a:fld>
            <a:endParaRPr lang="en-US" altLang="en-US" dirty="0"/>
          </a:p>
        </p:txBody>
      </p:sp>
    </p:spTree>
    <p:extLst>
      <p:ext uri="{BB962C8B-B14F-4D97-AF65-F5344CB8AC3E}">
        <p14:creationId xmlns:p14="http://schemas.microsoft.com/office/powerpoint/2010/main" val="438851317"/>
      </p:ext>
    </p:extLst>
  </p:cSld>
  <p:clrMapOvr>
    <a:masterClrMapping/>
  </p:clrMapOvr>
  <mc:AlternateContent xmlns:mc="http://schemas.openxmlformats.org/markup-compatibility/2006" xmlns:p14="http://schemas.microsoft.com/office/powerpoint/2010/main">
    <mc:Choice Requires="p14">
      <p:transition spd="slow" p14:dur="2000" advTm="112664"/>
    </mc:Choice>
    <mc:Fallback xmlns="">
      <p:transition spd="slow" advTm="11266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NJ Adv Bogart Annuity Calculator</a:t>
            </a:r>
            <a:endParaRPr lang="en-US" dirty="0"/>
          </a:p>
        </p:txBody>
      </p:sp>
      <p:sp>
        <p:nvSpPr>
          <p:cNvPr id="3" name="Slide Number Placeholder 2"/>
          <p:cNvSpPr>
            <a:spLocks noGrp="1"/>
          </p:cNvSpPr>
          <p:nvPr>
            <p:ph type="sldNum" sz="quarter" idx="12"/>
          </p:nvPr>
        </p:nvSpPr>
        <p:spPr/>
        <p:txBody>
          <a:bodyPr/>
          <a:lstStyle/>
          <a:p>
            <a:pPr>
              <a:defRPr/>
            </a:pPr>
            <a:fld id="{AE820BBC-AC8A-41A2-B5A2-A38EDA688333}" type="slidenum">
              <a:rPr lang="en-US" altLang="en-US" smtClean="0"/>
              <a:pPr>
                <a:defRPr/>
              </a:pPr>
              <a:t>7</a:t>
            </a:fld>
            <a:endParaRPr lang="en-US" altLang="en-US" dirty="0"/>
          </a:p>
        </p:txBody>
      </p:sp>
      <p:sp>
        <p:nvSpPr>
          <p:cNvPr id="5" name="Title 4"/>
          <p:cNvSpPr>
            <a:spLocks noGrp="1"/>
          </p:cNvSpPr>
          <p:nvPr>
            <p:ph type="title"/>
          </p:nvPr>
        </p:nvSpPr>
        <p:spPr/>
        <p:txBody>
          <a:bodyPr>
            <a:normAutofit/>
          </a:bodyPr>
          <a:lstStyle/>
          <a:p>
            <a:r>
              <a:rPr lang="en-US" dirty="0"/>
              <a:t>Bogart Annuity Calculator – Part 1</a:t>
            </a:r>
          </a:p>
        </p:txBody>
      </p:sp>
      <p:pic>
        <p:nvPicPr>
          <p:cNvPr id="8" name="Content Placeholder 7"/>
          <p:cNvPicPr>
            <a:picLocks noGrp="1" noChangeAspect="1"/>
          </p:cNvPicPr>
          <p:nvPr>
            <p:ph sz="quarter" idx="4294967295"/>
          </p:nvPr>
        </p:nvPicPr>
        <p:blipFill>
          <a:blip r:embed="rId2"/>
          <a:stretch>
            <a:fillRect/>
          </a:stretch>
        </p:blipFill>
        <p:spPr>
          <a:xfrm>
            <a:off x="2930973" y="1464705"/>
            <a:ext cx="8120062" cy="4800600"/>
          </a:xfrm>
          <a:prstGeom prst="rect">
            <a:avLst/>
          </a:prstGeom>
          <a:ln>
            <a:solidFill>
              <a:schemeClr val="tx1"/>
            </a:solidFill>
          </a:ln>
        </p:spPr>
      </p:pic>
      <p:sp>
        <p:nvSpPr>
          <p:cNvPr id="7" name="TextBox 6"/>
          <p:cNvSpPr txBox="1"/>
          <p:nvPr/>
        </p:nvSpPr>
        <p:spPr>
          <a:xfrm>
            <a:off x="370063" y="2508868"/>
            <a:ext cx="2078518" cy="369332"/>
          </a:xfrm>
          <a:prstGeom prst="rect">
            <a:avLst/>
          </a:prstGeom>
          <a:noFill/>
          <a:ln w="28575">
            <a:solidFill>
              <a:srgbClr val="FF0000"/>
            </a:solidFill>
          </a:ln>
        </p:spPr>
        <p:txBody>
          <a:bodyPr wrap="none" rtlCol="0">
            <a:spAutoFit/>
          </a:bodyPr>
          <a:lstStyle/>
          <a:p>
            <a:r>
              <a:rPr lang="en-US" b="1" dirty="0">
                <a:solidFill>
                  <a:srgbClr val="FF0000"/>
                </a:solidFill>
              </a:rPr>
              <a:t>Date pension began</a:t>
            </a:r>
          </a:p>
        </p:txBody>
      </p:sp>
      <p:sp>
        <p:nvSpPr>
          <p:cNvPr id="9" name="TextBox 8"/>
          <p:cNvSpPr txBox="1"/>
          <p:nvPr/>
        </p:nvSpPr>
        <p:spPr>
          <a:xfrm>
            <a:off x="370063" y="3026072"/>
            <a:ext cx="2042803" cy="646331"/>
          </a:xfrm>
          <a:prstGeom prst="rect">
            <a:avLst/>
          </a:prstGeom>
          <a:noFill/>
          <a:ln w="28575">
            <a:solidFill>
              <a:srgbClr val="FF0000"/>
            </a:solidFill>
          </a:ln>
        </p:spPr>
        <p:txBody>
          <a:bodyPr wrap="none" rtlCol="0">
            <a:spAutoFit/>
          </a:bodyPr>
          <a:lstStyle/>
          <a:p>
            <a:r>
              <a:rPr lang="en-US" b="1" dirty="0">
                <a:solidFill>
                  <a:srgbClr val="FF0000"/>
                </a:solidFill>
              </a:rPr>
              <a:t>Birthdate of person</a:t>
            </a:r>
          </a:p>
          <a:p>
            <a:r>
              <a:rPr lang="en-US" b="1" dirty="0">
                <a:solidFill>
                  <a:srgbClr val="FF0000"/>
                </a:solidFill>
              </a:rPr>
              <a:t>receiving pension</a:t>
            </a:r>
          </a:p>
        </p:txBody>
      </p:sp>
      <p:sp>
        <p:nvSpPr>
          <p:cNvPr id="10" name="TextBox 9"/>
          <p:cNvSpPr txBox="1"/>
          <p:nvPr/>
        </p:nvSpPr>
        <p:spPr>
          <a:xfrm>
            <a:off x="365147" y="3805319"/>
            <a:ext cx="2110899" cy="923330"/>
          </a:xfrm>
          <a:prstGeom prst="rect">
            <a:avLst/>
          </a:prstGeom>
          <a:noFill/>
          <a:ln w="28575">
            <a:solidFill>
              <a:srgbClr val="FF0000"/>
            </a:solidFill>
          </a:ln>
        </p:spPr>
        <p:txBody>
          <a:bodyPr wrap="none" rtlCol="0">
            <a:spAutoFit/>
          </a:bodyPr>
          <a:lstStyle/>
          <a:p>
            <a:r>
              <a:rPr lang="en-US" b="1" dirty="0">
                <a:solidFill>
                  <a:srgbClr val="FF0000"/>
                </a:solidFill>
              </a:rPr>
              <a:t>Spouse’s birthdate</a:t>
            </a:r>
          </a:p>
          <a:p>
            <a:r>
              <a:rPr lang="en-US" b="1" dirty="0">
                <a:solidFill>
                  <a:srgbClr val="FF0000"/>
                </a:solidFill>
              </a:rPr>
              <a:t>if joint and survivor</a:t>
            </a:r>
          </a:p>
          <a:p>
            <a:r>
              <a:rPr lang="en-US" b="1" dirty="0">
                <a:solidFill>
                  <a:srgbClr val="FF0000"/>
                </a:solidFill>
              </a:rPr>
              <a:t>annuity</a:t>
            </a:r>
          </a:p>
        </p:txBody>
      </p:sp>
      <p:sp>
        <p:nvSpPr>
          <p:cNvPr id="11" name="Oval 10"/>
          <p:cNvSpPr/>
          <p:nvPr/>
        </p:nvSpPr>
        <p:spPr>
          <a:xfrm flipV="1">
            <a:off x="6974955" y="2878200"/>
            <a:ext cx="1102245" cy="322199"/>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2" name="Oval 11"/>
          <p:cNvSpPr/>
          <p:nvPr/>
        </p:nvSpPr>
        <p:spPr>
          <a:xfrm flipV="1">
            <a:off x="6974955" y="3171071"/>
            <a:ext cx="1102245" cy="322199"/>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3" name="Oval 12"/>
          <p:cNvSpPr/>
          <p:nvPr/>
        </p:nvSpPr>
        <p:spPr>
          <a:xfrm flipV="1">
            <a:off x="6974955" y="3528516"/>
            <a:ext cx="1102245" cy="322199"/>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4" name="Oval 13"/>
          <p:cNvSpPr/>
          <p:nvPr/>
        </p:nvSpPr>
        <p:spPr>
          <a:xfrm flipV="1">
            <a:off x="6955290" y="3967785"/>
            <a:ext cx="1102245" cy="322199"/>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5" name="Oval 14"/>
          <p:cNvSpPr/>
          <p:nvPr/>
        </p:nvSpPr>
        <p:spPr>
          <a:xfrm flipV="1">
            <a:off x="6955289" y="4217265"/>
            <a:ext cx="1102245" cy="322199"/>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6" name="Oval 15"/>
          <p:cNvSpPr/>
          <p:nvPr/>
        </p:nvSpPr>
        <p:spPr>
          <a:xfrm flipV="1">
            <a:off x="6960204" y="4539464"/>
            <a:ext cx="1097330" cy="249480"/>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cxnSp>
        <p:nvCxnSpPr>
          <p:cNvPr id="17" name="Straight Arrow Connector 16"/>
          <p:cNvCxnSpPr>
            <a:stCxn id="7" idx="3"/>
          </p:cNvCxnSpPr>
          <p:nvPr/>
        </p:nvCxnSpPr>
        <p:spPr bwMode="auto">
          <a:xfrm>
            <a:off x="2448581" y="2693534"/>
            <a:ext cx="4506708" cy="332537"/>
          </a:xfrm>
          <a:prstGeom prst="straightConnector1">
            <a:avLst/>
          </a:prstGeom>
          <a:noFill/>
          <a:ln w="38100" cap="flat" cmpd="sng" algn="ctr">
            <a:solidFill>
              <a:srgbClr val="FF0000"/>
            </a:solidFill>
            <a:prstDash val="solid"/>
            <a:round/>
            <a:headEnd type="none" w="med" len="med"/>
            <a:tailEnd type="triangle"/>
          </a:ln>
          <a:effectLst/>
        </p:spPr>
      </p:cxnSp>
      <p:cxnSp>
        <p:nvCxnSpPr>
          <p:cNvPr id="20" name="Straight Arrow Connector 19"/>
          <p:cNvCxnSpPr/>
          <p:nvPr/>
        </p:nvCxnSpPr>
        <p:spPr bwMode="auto">
          <a:xfrm>
            <a:off x="2412866" y="3306617"/>
            <a:ext cx="4542423" cy="25553"/>
          </a:xfrm>
          <a:prstGeom prst="straightConnector1">
            <a:avLst/>
          </a:prstGeom>
          <a:noFill/>
          <a:ln w="38100" cap="flat" cmpd="sng" algn="ctr">
            <a:solidFill>
              <a:srgbClr val="FF0000"/>
            </a:solidFill>
            <a:prstDash val="solid"/>
            <a:round/>
            <a:headEnd type="none" w="med" len="med"/>
            <a:tailEnd type="triangle"/>
          </a:ln>
          <a:effectLst/>
        </p:spPr>
      </p:cxnSp>
      <p:cxnSp>
        <p:nvCxnSpPr>
          <p:cNvPr id="23" name="Straight Arrow Connector 22"/>
          <p:cNvCxnSpPr>
            <a:stCxn id="10" idx="3"/>
          </p:cNvCxnSpPr>
          <p:nvPr/>
        </p:nvCxnSpPr>
        <p:spPr bwMode="auto">
          <a:xfrm flipV="1">
            <a:off x="2476046" y="3672404"/>
            <a:ext cx="4479243" cy="594580"/>
          </a:xfrm>
          <a:prstGeom prst="straightConnector1">
            <a:avLst/>
          </a:prstGeom>
          <a:noFill/>
          <a:ln w="38100" cap="flat" cmpd="sng" algn="ctr">
            <a:solidFill>
              <a:srgbClr val="FF0000"/>
            </a:solidFill>
            <a:prstDash val="solid"/>
            <a:round/>
            <a:headEnd type="none" w="med" len="med"/>
            <a:tailEnd type="triangle"/>
          </a:ln>
          <a:effectLst/>
        </p:spPr>
      </p:cxnSp>
      <p:sp>
        <p:nvSpPr>
          <p:cNvPr id="25" name="TextBox 24"/>
          <p:cNvSpPr txBox="1"/>
          <p:nvPr/>
        </p:nvSpPr>
        <p:spPr>
          <a:xfrm>
            <a:off x="9052524" y="3865005"/>
            <a:ext cx="1430392" cy="369332"/>
          </a:xfrm>
          <a:prstGeom prst="rect">
            <a:avLst/>
          </a:prstGeom>
          <a:solidFill>
            <a:schemeClr val="bg1"/>
          </a:solidFill>
          <a:ln w="28575">
            <a:solidFill>
              <a:srgbClr val="FF0000"/>
            </a:solidFill>
          </a:ln>
        </p:spPr>
        <p:txBody>
          <a:bodyPr wrap="none" rtlCol="0">
            <a:spAutoFit/>
          </a:bodyPr>
          <a:lstStyle/>
          <a:p>
            <a:r>
              <a:rPr lang="en-US" b="1" dirty="0">
                <a:solidFill>
                  <a:srgbClr val="FF0000"/>
                </a:solidFill>
              </a:rPr>
              <a:t>1099-R Box 1</a:t>
            </a:r>
          </a:p>
        </p:txBody>
      </p:sp>
      <p:cxnSp>
        <p:nvCxnSpPr>
          <p:cNvPr id="26" name="Straight Arrow Connector 25"/>
          <p:cNvCxnSpPr>
            <a:stCxn id="25" idx="1"/>
          </p:cNvCxnSpPr>
          <p:nvPr/>
        </p:nvCxnSpPr>
        <p:spPr bwMode="auto">
          <a:xfrm flipH="1">
            <a:off x="7997747" y="4049671"/>
            <a:ext cx="1054777" cy="50524"/>
          </a:xfrm>
          <a:prstGeom prst="straightConnector1">
            <a:avLst/>
          </a:prstGeom>
          <a:noFill/>
          <a:ln w="38100" cap="flat" cmpd="sng" algn="ctr">
            <a:solidFill>
              <a:srgbClr val="FF0000"/>
            </a:solidFill>
            <a:prstDash val="solid"/>
            <a:round/>
            <a:headEnd type="none" w="med" len="med"/>
            <a:tailEnd type="triangle"/>
          </a:ln>
          <a:effectLst/>
        </p:spPr>
      </p:cxnSp>
      <p:sp>
        <p:nvSpPr>
          <p:cNvPr id="28" name="TextBox 27"/>
          <p:cNvSpPr txBox="1"/>
          <p:nvPr/>
        </p:nvSpPr>
        <p:spPr>
          <a:xfrm>
            <a:off x="9800249" y="4214215"/>
            <a:ext cx="1553823" cy="369332"/>
          </a:xfrm>
          <a:prstGeom prst="rect">
            <a:avLst/>
          </a:prstGeom>
          <a:solidFill>
            <a:schemeClr val="bg1"/>
          </a:solidFill>
          <a:ln w="28575">
            <a:solidFill>
              <a:srgbClr val="FF0000"/>
            </a:solidFill>
          </a:ln>
        </p:spPr>
        <p:txBody>
          <a:bodyPr wrap="none" rtlCol="0">
            <a:spAutoFit/>
          </a:bodyPr>
          <a:lstStyle/>
          <a:p>
            <a:r>
              <a:rPr lang="en-US" b="1" dirty="0">
                <a:solidFill>
                  <a:srgbClr val="FF0000"/>
                </a:solidFill>
              </a:rPr>
              <a:t>1099-R Box 9b</a:t>
            </a:r>
          </a:p>
        </p:txBody>
      </p:sp>
      <p:cxnSp>
        <p:nvCxnSpPr>
          <p:cNvPr id="29" name="Straight Arrow Connector 28"/>
          <p:cNvCxnSpPr>
            <a:stCxn id="28" idx="1"/>
          </p:cNvCxnSpPr>
          <p:nvPr/>
        </p:nvCxnSpPr>
        <p:spPr bwMode="auto">
          <a:xfrm flipH="1">
            <a:off x="8006297" y="4368552"/>
            <a:ext cx="1793952" cy="30329"/>
          </a:xfrm>
          <a:prstGeom prst="straightConnector1">
            <a:avLst/>
          </a:prstGeom>
          <a:noFill/>
          <a:ln w="38100" cap="flat" cmpd="sng" algn="ctr">
            <a:solidFill>
              <a:srgbClr val="FF0000"/>
            </a:solidFill>
            <a:prstDash val="solid"/>
            <a:round/>
            <a:headEnd type="none" w="med" len="med"/>
            <a:tailEnd type="triangle"/>
          </a:ln>
          <a:effectLst/>
        </p:spPr>
      </p:cxnSp>
      <p:sp>
        <p:nvSpPr>
          <p:cNvPr id="31" name="TextBox 30"/>
          <p:cNvSpPr txBox="1"/>
          <p:nvPr/>
        </p:nvSpPr>
        <p:spPr>
          <a:xfrm>
            <a:off x="9032154" y="4604278"/>
            <a:ext cx="1483291" cy="369332"/>
          </a:xfrm>
          <a:prstGeom prst="rect">
            <a:avLst/>
          </a:prstGeom>
          <a:solidFill>
            <a:schemeClr val="bg1"/>
          </a:solidFill>
          <a:ln w="28575">
            <a:solidFill>
              <a:srgbClr val="FF0000"/>
            </a:solidFill>
          </a:ln>
        </p:spPr>
        <p:txBody>
          <a:bodyPr wrap="none" rtlCol="0">
            <a:spAutoFit/>
          </a:bodyPr>
          <a:lstStyle/>
          <a:p>
            <a:r>
              <a:rPr lang="en-US" b="1" dirty="0">
                <a:solidFill>
                  <a:srgbClr val="FF0000"/>
                </a:solidFill>
              </a:rPr>
              <a:t>1099-R Box 5 </a:t>
            </a:r>
          </a:p>
        </p:txBody>
      </p:sp>
      <p:cxnSp>
        <p:nvCxnSpPr>
          <p:cNvPr id="32" name="Straight Arrow Connector 31"/>
          <p:cNvCxnSpPr>
            <a:stCxn id="31" idx="1"/>
          </p:cNvCxnSpPr>
          <p:nvPr/>
        </p:nvCxnSpPr>
        <p:spPr bwMode="auto">
          <a:xfrm flipH="1" flipV="1">
            <a:off x="7997747" y="4680047"/>
            <a:ext cx="1023386" cy="51224"/>
          </a:xfrm>
          <a:prstGeom prst="straightConnector1">
            <a:avLst/>
          </a:prstGeom>
          <a:noFill/>
          <a:ln w="38100" cap="flat" cmpd="sng" algn="ctr">
            <a:solidFill>
              <a:srgbClr val="FF0000"/>
            </a:solidFill>
            <a:prstDash val="solid"/>
            <a:round/>
            <a:headEnd type="none" w="med" len="med"/>
            <a:tailEnd type="triangle"/>
          </a:ln>
          <a:effectLst/>
        </p:spPr>
      </p:cxnSp>
      <p:sp>
        <p:nvSpPr>
          <p:cNvPr id="34" name="TextBox 33"/>
          <p:cNvSpPr txBox="1"/>
          <p:nvPr/>
        </p:nvSpPr>
        <p:spPr>
          <a:xfrm>
            <a:off x="8826422" y="1905186"/>
            <a:ext cx="1382110" cy="369332"/>
          </a:xfrm>
          <a:prstGeom prst="rect">
            <a:avLst/>
          </a:prstGeom>
          <a:solidFill>
            <a:schemeClr val="bg1"/>
          </a:solidFill>
          <a:ln w="28575">
            <a:solidFill>
              <a:srgbClr val="FF0000"/>
            </a:solidFill>
          </a:ln>
        </p:spPr>
        <p:txBody>
          <a:bodyPr wrap="none" rtlCol="0">
            <a:spAutoFit/>
          </a:bodyPr>
          <a:lstStyle/>
          <a:p>
            <a:r>
              <a:rPr lang="en-US" b="1" dirty="0">
                <a:solidFill>
                  <a:srgbClr val="FF0000"/>
                </a:solidFill>
              </a:rPr>
              <a:t>PSO pension</a:t>
            </a:r>
          </a:p>
        </p:txBody>
      </p:sp>
      <p:sp>
        <p:nvSpPr>
          <p:cNvPr id="35" name="Oval 34"/>
          <p:cNvSpPr/>
          <p:nvPr/>
        </p:nvSpPr>
        <p:spPr>
          <a:xfrm flipV="1">
            <a:off x="6886717" y="2234312"/>
            <a:ext cx="450571" cy="274555"/>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cxnSp>
        <p:nvCxnSpPr>
          <p:cNvPr id="36" name="Straight Arrow Connector 35"/>
          <p:cNvCxnSpPr>
            <a:cxnSpLocks/>
          </p:cNvCxnSpPr>
          <p:nvPr/>
        </p:nvCxnSpPr>
        <p:spPr bwMode="auto">
          <a:xfrm flipH="1">
            <a:off x="7467602" y="2133600"/>
            <a:ext cx="1371598" cy="188327"/>
          </a:xfrm>
          <a:prstGeom prst="straightConnector1">
            <a:avLst/>
          </a:prstGeom>
          <a:noFill/>
          <a:ln w="38100" cap="flat" cmpd="sng" algn="ctr">
            <a:solidFill>
              <a:srgbClr val="FF0000"/>
            </a:solidFill>
            <a:prstDash val="solid"/>
            <a:round/>
            <a:headEnd type="none" w="med" len="med"/>
            <a:tailEnd type="triangle"/>
          </a:ln>
          <a:effectLst/>
        </p:spPr>
      </p:cxnSp>
      <p:sp>
        <p:nvSpPr>
          <p:cNvPr id="38" name="Left Bracket 37"/>
          <p:cNvSpPr/>
          <p:nvPr/>
        </p:nvSpPr>
        <p:spPr>
          <a:xfrm>
            <a:off x="2585747" y="4805356"/>
            <a:ext cx="177036" cy="1047141"/>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1" dirty="0"/>
          </a:p>
        </p:txBody>
      </p:sp>
      <p:sp>
        <p:nvSpPr>
          <p:cNvPr id="39" name="TextBox 38"/>
          <p:cNvSpPr txBox="1"/>
          <p:nvPr/>
        </p:nvSpPr>
        <p:spPr>
          <a:xfrm>
            <a:off x="1283033" y="5064976"/>
            <a:ext cx="1180003" cy="369332"/>
          </a:xfrm>
          <a:prstGeom prst="rect">
            <a:avLst/>
          </a:prstGeom>
          <a:noFill/>
          <a:ln w="28575">
            <a:solidFill>
              <a:srgbClr val="FF0000"/>
            </a:solidFill>
          </a:ln>
        </p:spPr>
        <p:txBody>
          <a:bodyPr wrap="none" rtlCol="0">
            <a:spAutoFit/>
          </a:bodyPr>
          <a:lstStyle/>
          <a:p>
            <a:r>
              <a:rPr lang="en-US" b="1" dirty="0">
                <a:solidFill>
                  <a:srgbClr val="FF0000"/>
                </a:solidFill>
              </a:rPr>
              <a:t>Calculated</a:t>
            </a:r>
          </a:p>
        </p:txBody>
      </p:sp>
      <p:sp>
        <p:nvSpPr>
          <p:cNvPr id="33" name="Oval 32"/>
          <p:cNvSpPr/>
          <p:nvPr/>
        </p:nvSpPr>
        <p:spPr>
          <a:xfrm flipV="1">
            <a:off x="6870306" y="2471068"/>
            <a:ext cx="450571" cy="274555"/>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18" name="TextBox 17"/>
          <p:cNvSpPr txBox="1"/>
          <p:nvPr/>
        </p:nvSpPr>
        <p:spPr>
          <a:xfrm>
            <a:off x="9669991" y="2408733"/>
            <a:ext cx="1882247" cy="369332"/>
          </a:xfrm>
          <a:prstGeom prst="rect">
            <a:avLst/>
          </a:prstGeom>
          <a:solidFill>
            <a:schemeClr val="bg1"/>
          </a:solidFill>
          <a:ln w="28575">
            <a:solidFill>
              <a:srgbClr val="FF0000"/>
            </a:solidFill>
          </a:ln>
        </p:spPr>
        <p:txBody>
          <a:bodyPr wrap="none" rtlCol="0">
            <a:spAutoFit/>
          </a:bodyPr>
          <a:lstStyle/>
          <a:p>
            <a:r>
              <a:rPr lang="en-US" b="1" dirty="0">
                <a:solidFill>
                  <a:srgbClr val="FF0000"/>
                </a:solidFill>
              </a:rPr>
              <a:t>Disability pension</a:t>
            </a:r>
          </a:p>
        </p:txBody>
      </p:sp>
      <p:cxnSp>
        <p:nvCxnSpPr>
          <p:cNvPr id="37" name="Straight Arrow Connector 36"/>
          <p:cNvCxnSpPr>
            <a:cxnSpLocks/>
          </p:cNvCxnSpPr>
          <p:nvPr/>
        </p:nvCxnSpPr>
        <p:spPr bwMode="auto">
          <a:xfrm flipH="1" flipV="1">
            <a:off x="7314658" y="2547403"/>
            <a:ext cx="2336522" cy="11280"/>
          </a:xfrm>
          <a:prstGeom prst="straightConnector1">
            <a:avLst/>
          </a:prstGeom>
          <a:noFill/>
          <a:ln w="38100" cap="flat" cmpd="sng" algn="ctr">
            <a:solidFill>
              <a:srgbClr val="FF0000"/>
            </a:solidFill>
            <a:prstDash val="solid"/>
            <a:round/>
            <a:headEnd type="none" w="med" len="med"/>
            <a:tailEnd type="triangle"/>
          </a:ln>
          <a:effectLst/>
        </p:spPr>
      </p:cxnSp>
      <p:sp>
        <p:nvSpPr>
          <p:cNvPr id="4" name="Date Placeholder 3">
            <a:extLst>
              <a:ext uri="{FF2B5EF4-FFF2-40B4-BE49-F238E27FC236}">
                <a16:creationId xmlns:a16="http://schemas.microsoft.com/office/drawing/2014/main" id="{AE625B8E-4E6A-4212-9DA5-2B2D4621A12A}"/>
              </a:ext>
            </a:extLst>
          </p:cNvPr>
          <p:cNvSpPr>
            <a:spLocks noGrp="1"/>
          </p:cNvSpPr>
          <p:nvPr>
            <p:ph type="dt" sz="half" idx="10"/>
          </p:nvPr>
        </p:nvSpPr>
        <p:spPr/>
        <p:txBody>
          <a:bodyPr/>
          <a:lstStyle/>
          <a:p>
            <a:r>
              <a:rPr lang="en-US"/>
              <a:t>11-25-2020 v1.1</a:t>
            </a:r>
            <a:endParaRPr lang="en-US" dirty="0"/>
          </a:p>
        </p:txBody>
      </p:sp>
    </p:spTree>
    <p:extLst>
      <p:ext uri="{BB962C8B-B14F-4D97-AF65-F5344CB8AC3E}">
        <p14:creationId xmlns:p14="http://schemas.microsoft.com/office/powerpoint/2010/main" val="1349317186"/>
      </p:ext>
    </p:extLst>
  </p:cSld>
  <p:clrMapOvr>
    <a:masterClrMapping/>
  </p:clrMapOvr>
  <mc:AlternateContent xmlns:mc="http://schemas.openxmlformats.org/markup-compatibility/2006" xmlns:p14="http://schemas.microsoft.com/office/powerpoint/2010/main">
    <mc:Choice Requires="p14">
      <p:transition spd="slow" p14:dur="2000" advTm="766993"/>
    </mc:Choice>
    <mc:Fallback xmlns="">
      <p:transition spd="slow" advTm="76699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1066803" y="1649930"/>
            <a:ext cx="10134597" cy="4648200"/>
          </a:xfrm>
        </p:spPr>
        <p:txBody>
          <a:bodyPr>
            <a:normAutofit fontScale="70000" lnSpcReduction="20000"/>
          </a:bodyPr>
          <a:lstStyle/>
          <a:p>
            <a:r>
              <a:rPr lang="en-US" dirty="0"/>
              <a:t>Only enter spouse’s birthdate if joint and survivor annuity</a:t>
            </a:r>
          </a:p>
          <a:p>
            <a:r>
              <a:rPr lang="en-US" dirty="0"/>
              <a:t>If you check PSO pension, calculator will ask for annual cost of insurance to exclude</a:t>
            </a:r>
          </a:p>
          <a:p>
            <a:r>
              <a:rPr lang="en-US" dirty="0"/>
              <a:t>If you check disability pension, calculator will ask for earliest retirement age</a:t>
            </a:r>
          </a:p>
          <a:p>
            <a:pPr lvl="1"/>
            <a:r>
              <a:rPr lang="en-US" dirty="0"/>
              <a:t>Contributions are not recovered until the minimum retirement age is reached</a:t>
            </a:r>
          </a:p>
          <a:p>
            <a:r>
              <a:rPr lang="en-US" dirty="0"/>
              <a:t>Based on IRS tables, calculator determines that contributions must be excluded over 310 months</a:t>
            </a:r>
          </a:p>
          <a:p>
            <a:pPr lvl="1"/>
            <a:r>
              <a:rPr lang="en-US" dirty="0"/>
              <a:t>Total contributions $110,650 divided by 310 months = $356.94 monthly exclusion </a:t>
            </a:r>
          </a:p>
          <a:p>
            <a:pPr lvl="2"/>
            <a:r>
              <a:rPr lang="en-US" dirty="0"/>
              <a:t>First year exclusion amount (starting in May)                             8 months X $356.94 = $2,856</a:t>
            </a:r>
          </a:p>
          <a:p>
            <a:pPr lvl="2"/>
            <a:r>
              <a:rPr lang="en-US" dirty="0"/>
              <a:t>Next 25 years exclusion amount             12 months X $356.94 =  $4,283.28 X 25 = $107,082</a:t>
            </a:r>
          </a:p>
          <a:p>
            <a:pPr lvl="2"/>
            <a:r>
              <a:rPr lang="en-US" dirty="0"/>
              <a:t>Final year exclusion amount                                      </a:t>
            </a:r>
            <a:r>
              <a:rPr lang="en-US" u="sng" dirty="0"/>
              <a:t>Remaining 2 months X $356.94 =     $714 </a:t>
            </a:r>
          </a:p>
          <a:p>
            <a:pPr lvl="2"/>
            <a:r>
              <a:rPr lang="en-US" dirty="0"/>
              <a:t>                                                                                                     310 months                    $110,650    </a:t>
            </a:r>
          </a:p>
          <a:p>
            <a:pPr lvl="1"/>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Information on Part 1 of Bogart Annuity Calculator </a:t>
            </a:r>
          </a:p>
        </p:txBody>
      </p:sp>
      <p:sp>
        <p:nvSpPr>
          <p:cNvPr id="4" name="Date Placeholder 3"/>
          <p:cNvSpPr>
            <a:spLocks noGrp="1"/>
          </p:cNvSpPr>
          <p:nvPr>
            <p:ph type="dt" sz="half" idx="2"/>
          </p:nvPr>
        </p:nvSpPr>
        <p:spPr/>
        <p:txBody>
          <a:bodyPr/>
          <a:lstStyle/>
          <a:p>
            <a:r>
              <a:rPr lang="en-US"/>
              <a:t>11-25-2020 v1.1</a:t>
            </a:r>
            <a:endParaRPr lang="en-US" dirty="0"/>
          </a:p>
        </p:txBody>
      </p:sp>
      <p:sp>
        <p:nvSpPr>
          <p:cNvPr id="5" name="Footer Placeholder 4"/>
          <p:cNvSpPr>
            <a:spLocks noGrp="1"/>
          </p:cNvSpPr>
          <p:nvPr>
            <p:ph type="ftr" sz="quarter" idx="3"/>
          </p:nvPr>
        </p:nvSpPr>
        <p:spPr/>
        <p:txBody>
          <a:bodyPr/>
          <a:lstStyle/>
          <a:p>
            <a:pPr>
              <a:defRPr/>
            </a:pPr>
            <a:r>
              <a:rPr lang="en-US"/>
              <a:t>NJ Adv Bogart Annuity Calculator</a:t>
            </a:r>
            <a:endParaRPr lang="en-US" dirty="0"/>
          </a:p>
        </p:txBody>
      </p:sp>
      <p:sp>
        <p:nvSpPr>
          <p:cNvPr id="6" name="Slide Number Placeholder 5"/>
          <p:cNvSpPr>
            <a:spLocks noGrp="1"/>
          </p:cNvSpPr>
          <p:nvPr>
            <p:ph type="sldNum" sz="quarter" idx="4"/>
          </p:nvPr>
        </p:nvSpPr>
        <p:spPr/>
        <p:txBody>
          <a:bodyPr/>
          <a:lstStyle/>
          <a:p>
            <a:pPr>
              <a:defRPr/>
            </a:pPr>
            <a:fld id="{0C71C609-0F0D-4841-9F2F-030B3379F104}" type="slidenum">
              <a:rPr lang="en-US" altLang="en-US" smtClean="0"/>
              <a:pPr>
                <a:defRPr/>
              </a:pPr>
              <a:t>8</a:t>
            </a:fld>
            <a:endParaRPr lang="en-US" altLang="en-US" dirty="0"/>
          </a:p>
        </p:txBody>
      </p:sp>
    </p:spTree>
    <p:extLst>
      <p:ext uri="{BB962C8B-B14F-4D97-AF65-F5344CB8AC3E}">
        <p14:creationId xmlns:p14="http://schemas.microsoft.com/office/powerpoint/2010/main" val="1206945536"/>
      </p:ext>
    </p:extLst>
  </p:cSld>
  <p:clrMapOvr>
    <a:masterClrMapping/>
  </p:clrMapOvr>
  <mc:AlternateContent xmlns:mc="http://schemas.openxmlformats.org/markup-compatibility/2006" xmlns:p14="http://schemas.microsoft.com/office/powerpoint/2010/main">
    <mc:Choice Requires="p14">
      <p:transition spd="slow" p14:dur="2000" advTm="17254"/>
    </mc:Choice>
    <mc:Fallback xmlns="">
      <p:transition spd="slow" advTm="17254"/>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p:txBody>
          <a:bodyPr>
            <a:normAutofit fontScale="90000"/>
          </a:bodyPr>
          <a:lstStyle/>
          <a:p>
            <a:r>
              <a:rPr lang="en-US" altLang="en-US" dirty="0"/>
              <a:t>Special Case When Using Bogart Annuity Calculator</a:t>
            </a:r>
          </a:p>
        </p:txBody>
      </p:sp>
      <p:sp>
        <p:nvSpPr>
          <p:cNvPr id="509955" name="Rectangle 3"/>
          <p:cNvSpPr>
            <a:spLocks noGrp="1" noChangeArrowheads="1"/>
          </p:cNvSpPr>
          <p:nvPr>
            <p:ph idx="1"/>
          </p:nvPr>
        </p:nvSpPr>
        <p:spPr/>
        <p:txBody>
          <a:bodyPr>
            <a:normAutofit/>
          </a:bodyPr>
          <a:lstStyle/>
          <a:p>
            <a:r>
              <a:rPr lang="en-US" altLang="en-US" sz="2800" dirty="0"/>
              <a:t>Joint and survivor pension, but primary annuitant dies before beginning to receive pension</a:t>
            </a:r>
          </a:p>
          <a:p>
            <a:r>
              <a:rPr lang="en-US" altLang="en-US" sz="2800" dirty="0"/>
              <a:t>At a later date, spouse starts to receive benefits from the pension</a:t>
            </a:r>
          </a:p>
          <a:p>
            <a:r>
              <a:rPr lang="en-US" altLang="en-US" sz="2800" dirty="0"/>
              <a:t>Must use spouse’s date of birth &amp; date when spouse started receiving pension when using the Bogart Annuity calculator (instead of dates for primary annuitant)</a:t>
            </a:r>
          </a:p>
        </p:txBody>
      </p:sp>
      <p:sp>
        <p:nvSpPr>
          <p:cNvPr id="2" name="Date Placeholder 1"/>
          <p:cNvSpPr>
            <a:spLocks noGrp="1"/>
          </p:cNvSpPr>
          <p:nvPr>
            <p:ph type="dt" sz="half" idx="10"/>
          </p:nvPr>
        </p:nvSpPr>
        <p:spPr/>
        <p:txBody>
          <a:bodyPr/>
          <a:lstStyle/>
          <a:p>
            <a:r>
              <a:rPr lang="en-US"/>
              <a:t>11-25-2020 v1.1</a:t>
            </a:r>
            <a:endParaRPr lang="en-US" dirty="0"/>
          </a:p>
        </p:txBody>
      </p:sp>
      <p:sp>
        <p:nvSpPr>
          <p:cNvPr id="3" name="Footer Placeholder 2"/>
          <p:cNvSpPr>
            <a:spLocks noGrp="1"/>
          </p:cNvSpPr>
          <p:nvPr>
            <p:ph type="ftr" sz="quarter" idx="3"/>
          </p:nvPr>
        </p:nvSpPr>
        <p:spPr/>
        <p:txBody>
          <a:bodyPr/>
          <a:lstStyle/>
          <a:p>
            <a:r>
              <a:rPr lang="en-US"/>
              <a:t>NJ Adv Bogart Annuity Calculator</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dirty="0"/>
          </a:p>
        </p:txBody>
      </p:sp>
    </p:spTree>
    <p:extLst>
      <p:ext uri="{BB962C8B-B14F-4D97-AF65-F5344CB8AC3E}">
        <p14:creationId xmlns:p14="http://schemas.microsoft.com/office/powerpoint/2010/main" val="1906703115"/>
      </p:ext>
    </p:extLst>
  </p:cSld>
  <p:clrMapOvr>
    <a:masterClrMapping/>
  </p:clrMapOvr>
  <p:transition advTm="60472"/>
</p:sld>
</file>

<file path=ppt/theme/theme1.xml><?xml version="1.0" encoding="utf-8"?>
<a:theme xmlns:a="http://schemas.openxmlformats.org/drawingml/2006/main" name="AARPF PPTX Template W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mtClean="0"/>
        </a:defPPr>
      </a:lstStyle>
    </a:txDef>
  </a:objectDefaults>
  <a:extraClrSchemeLst/>
  <a:extLst>
    <a:ext uri="{05A4C25C-085E-4340-85A3-A5531E510DB2}">
      <thm15:themeFamily xmlns:thm15="http://schemas.microsoft.com/office/thememl/2012/main" name="Lesson Template.pptx" id="{B4BE85AF-5C79-4446-BC1A-A7D94BD785D4}" vid="{A8ED65DF-E4F6-4F4C-831A-BA285120E2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Lesson Template</Template>
  <TotalTime>0</TotalTime>
  <Words>1357</Words>
  <Application>Microsoft Office PowerPoint</Application>
  <PresentationFormat>Widescreen</PresentationFormat>
  <Paragraphs>191</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Verdana</vt:lpstr>
      <vt:lpstr>Wingdings</vt:lpstr>
      <vt:lpstr>AARPF PPTX Template Wide</vt:lpstr>
      <vt:lpstr>Bogart Annuity Calculator</vt:lpstr>
      <vt:lpstr>Sample 1099-R for a Pension Distribution</vt:lpstr>
      <vt:lpstr>Taxable Amount of 1099-R Distribution</vt:lpstr>
      <vt:lpstr>Counselor Determining Taxable Amount of 1099-R Distribution</vt:lpstr>
      <vt:lpstr>Counselor Determining Taxable Amount of 1099-R Distribution</vt:lpstr>
      <vt:lpstr>Use Bogart Annuity Calculator to Determine Taxable Amount of 1099-R Distribution</vt:lpstr>
      <vt:lpstr>Bogart Annuity Calculator – Part 1</vt:lpstr>
      <vt:lpstr>Information on Part 1 of Bogart Annuity Calculator </vt:lpstr>
      <vt:lpstr>Special Case When Using Bogart Annuity Calculator</vt:lpstr>
      <vt:lpstr>Bogart Annuity Calculator – Part 2</vt:lpstr>
      <vt:lpstr>Information on Part 2 of Bogart Annuity Calculator Results</vt:lpstr>
      <vt:lpstr>Bogart Annuity Calculator – Part 3</vt:lpstr>
      <vt:lpstr>Information on Part 3 of Bogart Annuity Calculator Results </vt:lpstr>
      <vt:lpstr>TSO - Entering Bogart Data from Part 2 Left Side Box (Slide 10) Federal Section&gt;Income&gt; IRA/Pension Distributions &gt;Add or Edit a 1099-R </vt:lpstr>
      <vt:lpstr>TSO – Entering Bogart Data from Part 2 Left Side Box (Slide 10) Federal Section&gt;Income&gt; IRA/Pension Distributions&gt;Add or Edit a 1099-R </vt:lpstr>
      <vt:lpstr>TSO – Entering Bogart Data from Part 2 Right Side Box (Slide 10) Federal Section&gt;Income&gt; IRA/Pension Distributions &gt;Add or Edit a 1099-R&gt;Options</vt:lpstr>
      <vt:lpstr>TSO – Entering Bogart Data from Part 2 Right Side Box (Slide 10)  Federal Section&gt;Income&gt; IRA/Pension Distributions &gt;Add or Edit a 1099R&gt;Options&gt; Simplified Method Worksheet</vt:lpstr>
      <vt:lpstr>TSO – Warning about Form 1099-R</vt:lpstr>
      <vt:lpstr>TSO – Entering Reason for Nontaxable Portion of 1099-R Federal Section&gt;Income&gt;IRA/Pension Distributions </vt:lpstr>
      <vt:lpstr>TSO – Entering Reason for Nontaxable Portion of 1099-R Federal Section&gt;Income&gt; IRA/Pension Distributions &gt;Nontaxable Distributions</vt:lpstr>
      <vt:lpstr>NJ Excludable Pension Amounts on NJ Checklist</vt:lpstr>
      <vt:lpstr>Excludable Pension Amount From Bogart Annuity Calculator on NJ Checklist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2020-10-12T01:25:24Z</dcterms:created>
  <dcterms:modified xsi:type="dcterms:W3CDTF">2020-11-28T04:52:38Z</dcterms:modified>
</cp:coreProperties>
</file>